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9" r:id="rId2"/>
    <p:sldId id="305" r:id="rId3"/>
    <p:sldId id="401" r:id="rId4"/>
    <p:sldId id="444" r:id="rId5"/>
    <p:sldId id="443" r:id="rId6"/>
    <p:sldId id="436" r:id="rId7"/>
    <p:sldId id="437" r:id="rId8"/>
    <p:sldId id="423" r:id="rId9"/>
    <p:sldId id="439" r:id="rId10"/>
    <p:sldId id="440" r:id="rId11"/>
    <p:sldId id="398" r:id="rId12"/>
    <p:sldId id="438" r:id="rId13"/>
    <p:sldId id="426" r:id="rId14"/>
    <p:sldId id="427" r:id="rId15"/>
    <p:sldId id="428" r:id="rId16"/>
    <p:sldId id="429" r:id="rId17"/>
    <p:sldId id="441" r:id="rId18"/>
    <p:sldId id="417" r:id="rId19"/>
    <p:sldId id="433" r:id="rId20"/>
    <p:sldId id="432" r:id="rId21"/>
    <p:sldId id="435" r:id="rId22"/>
    <p:sldId id="416" r:id="rId23"/>
    <p:sldId id="434" r:id="rId24"/>
    <p:sldId id="442" r:id="rId25"/>
    <p:sldId id="413" r:id="rId26"/>
    <p:sldId id="445" r:id="rId27"/>
    <p:sldId id="411" r:id="rId28"/>
    <p:sldId id="420" r:id="rId29"/>
    <p:sldId id="419" r:id="rId30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7434"/>
    <a:srgbClr val="3206D2"/>
    <a:srgbClr val="0000FF"/>
    <a:srgbClr val="A000FF"/>
    <a:srgbClr val="FF9600"/>
    <a:srgbClr val="FF007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Střední styl 3 – 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124" autoAdjust="0"/>
    <p:restoredTop sz="92609" autoAdjust="0"/>
  </p:normalViewPr>
  <p:slideViewPr>
    <p:cSldViewPr snapToGrid="0">
      <p:cViewPr>
        <p:scale>
          <a:sx n="90" d="100"/>
          <a:sy n="90" d="100"/>
        </p:scale>
        <p:origin x="-78" y="6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522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522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522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522">
              <a:defRPr sz="1200"/>
            </a:lvl1pPr>
          </a:lstStyle>
          <a:p>
            <a:pPr>
              <a:defRPr/>
            </a:pPr>
            <a:fld id="{594FBC5C-8684-4E97-9590-334E3C54AE18}" type="slidenum">
              <a:rPr lang="cs-CZ"/>
              <a:pPr>
                <a:defRPr/>
              </a:pPr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79006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defTabSz="914522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>
            <a:lvl1pPr algn="r" defTabSz="914522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792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defTabSz="914522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03" tIns="45703" rIns="91403" bIns="45703" numCol="1" anchor="b" anchorCtr="0" compatLnSpc="1">
            <a:prstTxWarp prst="textNoShape">
              <a:avLst/>
            </a:prstTxWarp>
          </a:bodyPr>
          <a:lstStyle>
            <a:lvl1pPr algn="r" defTabSz="914522">
              <a:defRPr sz="1200"/>
            </a:lvl1pPr>
          </a:lstStyle>
          <a:p>
            <a:pPr>
              <a:defRPr/>
            </a:pPr>
            <a:fld id="{37A7701C-DADB-4FCD-A2B5-8685B136E847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7573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4D75EA72-4992-4BBA-9450-ABCEE001F0D2}" type="slidenum">
              <a:rPr lang="en-GB" altLang="cs-CZ" sz="1200" smtClean="0"/>
              <a:pPr defTabSz="914400"/>
              <a:t>1</a:t>
            </a:fld>
            <a:endParaRPr lang="en-GB" altLang="cs-CZ" sz="120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997EA938-F0B0-46D8-9047-087DD1D38FF1}" type="slidenum">
              <a:rPr lang="en-GB" altLang="cs-CZ" sz="1200" smtClean="0"/>
              <a:pPr defTabSz="914400"/>
              <a:t>2</a:t>
            </a:fld>
            <a:endParaRPr lang="en-GB" altLang="cs-CZ" sz="120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4B13B2B5-1BAA-4B5A-9BE1-09C1BF0EF9C8}" type="slidenum">
              <a:rPr lang="en-GB" altLang="cs-CZ" sz="1200" smtClean="0"/>
              <a:pPr defTabSz="914400"/>
              <a:t>3</a:t>
            </a:fld>
            <a:endParaRPr lang="en-GB" altLang="cs-CZ" sz="120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D6C22B53-63AF-4FE7-A4D3-C0FA65CB2D45}" type="slidenum">
              <a:rPr lang="en-GB" altLang="cs-CZ" sz="1200" smtClean="0"/>
              <a:pPr defTabSz="914400"/>
              <a:t>11</a:t>
            </a:fld>
            <a:endParaRPr lang="en-GB" altLang="cs-CZ" sz="12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B015F420-747A-48F7-B992-A308F41DA499}" type="slidenum">
              <a:rPr lang="en-GB" altLang="cs-CZ" sz="1200" smtClean="0"/>
              <a:pPr defTabSz="914400"/>
              <a:t>18</a:t>
            </a:fld>
            <a:endParaRPr lang="en-GB" altLang="cs-CZ" sz="120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694520C4-0E27-4FAA-8392-37897B817C5B}" type="slidenum">
              <a:rPr lang="en-GB" altLang="cs-CZ" sz="1200" smtClean="0"/>
              <a:pPr defTabSz="914400"/>
              <a:t>25</a:t>
            </a:fld>
            <a:endParaRPr lang="en-GB" altLang="cs-CZ" sz="12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defTabSz="914400"/>
            <a:fld id="{11AA61FA-2154-49D9-97DB-AF995525276E}" type="slidenum">
              <a:rPr lang="en-GB" altLang="cs-CZ" sz="1200" smtClean="0"/>
              <a:pPr defTabSz="914400"/>
              <a:t>27</a:t>
            </a:fld>
            <a:endParaRPr lang="en-GB" altLang="cs-CZ" sz="1200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0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3400" y="2514600"/>
            <a:ext cx="8077200" cy="1143000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en-GB" noProof="0" smtClean="0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711575"/>
            <a:ext cx="8077200" cy="914400"/>
          </a:xfrm>
        </p:spPr>
        <p:txBody>
          <a:bodyPr/>
          <a:lstStyle>
            <a:lvl1pPr marL="0" indent="0" algn="ctr">
              <a:lnSpc>
                <a:spcPts val="2600"/>
              </a:lnSpc>
              <a:spcBef>
                <a:spcPct val="0"/>
              </a:spcBef>
              <a:buFontTx/>
              <a:buNone/>
              <a:defRPr sz="2400"/>
            </a:lvl1pPr>
          </a:lstStyle>
          <a:p>
            <a:pPr lvl="0"/>
            <a:r>
              <a:rPr lang="en-GB" noProof="0" smtClean="0"/>
              <a:t>Klepnutím lze upravit styl předlohy podnadpisů.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533400" y="4778375"/>
            <a:ext cx="8077200" cy="381000"/>
          </a:xfrm>
          <a:prstGeom prst="rect">
            <a:avLst/>
          </a:prstGeom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ts val="1600"/>
              </a:lnSpc>
              <a:defRPr sz="1600">
                <a:latin typeface="+mn-lt"/>
              </a:defRPr>
            </a:lvl1pPr>
          </a:lstStyle>
          <a:p>
            <a:pPr>
              <a:defRPr/>
            </a:pPr>
            <a:fld id="{9261BD39-1F58-4529-A4EA-89BE2FDDC99D}" type="datetime4">
              <a:rPr lang="cs-CZ"/>
              <a:pPr>
                <a:defRPr/>
              </a:pPr>
              <a:t>4. listopadu 2013</a:t>
            </a:fld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8715992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395809492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91300" y="1333500"/>
            <a:ext cx="2019300" cy="48387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1333500"/>
            <a:ext cx="5905500" cy="48387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26892836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1333500"/>
            <a:ext cx="8077200" cy="5032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533400" y="1835150"/>
            <a:ext cx="8077200" cy="433705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18739115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28522604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26325296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835150"/>
            <a:ext cx="3962400" cy="4337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35150"/>
            <a:ext cx="3962400" cy="4337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168674263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115446224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159016726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332737229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34415954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</p:spTree>
    <p:extLst>
      <p:ext uri="{BB962C8B-B14F-4D97-AF65-F5344CB8AC3E}">
        <p14:creationId xmlns:p14="http://schemas.microsoft.com/office/powerpoint/2010/main" xmlns="" val="285658294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35150"/>
            <a:ext cx="8077200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Klepnutím lze upravit styly předlohy textu.</a:t>
            </a:r>
          </a:p>
          <a:p>
            <a:pPr lvl="1"/>
            <a:r>
              <a:rPr lang="en-GB" altLang="cs-CZ" smtClean="0"/>
              <a:t>Druhá úroveň</a:t>
            </a:r>
          </a:p>
          <a:p>
            <a:pPr lvl="2"/>
            <a:r>
              <a:rPr lang="en-GB" altLang="cs-CZ" smtClean="0"/>
              <a:t>Třetí úroveň</a:t>
            </a:r>
          </a:p>
          <a:p>
            <a:pPr lvl="3"/>
            <a:r>
              <a:rPr lang="en-GB" altLang="cs-CZ" smtClean="0"/>
              <a:t>Čtvrtá úroveň</a:t>
            </a:r>
          </a:p>
          <a:p>
            <a:pPr lvl="4"/>
            <a:r>
              <a:rPr lang="en-GB" altLang="cs-CZ" smtClean="0"/>
              <a:t>Pátá úroveň</a:t>
            </a:r>
          </a:p>
        </p:txBody>
      </p:sp>
      <p:pic>
        <p:nvPicPr>
          <p:cNvPr id="1027" name="Picture 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333500"/>
            <a:ext cx="80772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Klepnutím lze upravit styl předlohy nadpisů.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48200" y="6400800"/>
            <a:ext cx="3962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Energetická náročnost budov</a:t>
            </a:r>
          </a:p>
        </p:txBody>
      </p:sp>
      <p:sp>
        <p:nvSpPr>
          <p:cNvPr id="1030" name="Line 11"/>
          <p:cNvSpPr>
            <a:spLocks noChangeShapeType="1"/>
          </p:cNvSpPr>
          <p:nvPr/>
        </p:nvSpPr>
        <p:spPr bwMode="auto">
          <a:xfrm>
            <a:off x="0" y="63627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1031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350000"/>
            <a:ext cx="508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</p:sldLayoutIdLst>
  <p:transition/>
  <p:hf sldNum="0" hdr="0" dt="0"/>
  <p:txStyles>
    <p:titleStyle>
      <a:lvl1pPr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ts val="32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190500" indent="-190500" algn="l" rtl="0" eaLnBrk="0" fontAlgn="base" hangingPunct="0">
        <a:lnSpc>
          <a:spcPts val="2200"/>
        </a:lnSpc>
        <a:spcBef>
          <a:spcPts val="11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69913" indent="-188913" algn="l" rtl="0" eaLnBrk="0" fontAlgn="base" hangingPunct="0">
        <a:lnSpc>
          <a:spcPts val="2200"/>
        </a:lnSpc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949325" indent="-188913" algn="l" rtl="0" eaLnBrk="0" fontAlgn="base" hangingPunct="0">
        <a:lnSpc>
          <a:spcPts val="2000"/>
        </a:lnSpc>
        <a:spcBef>
          <a:spcPts val="1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328738" indent="-188913" algn="l" rtl="0" eaLnBrk="0" fontAlgn="base" hangingPunct="0">
        <a:lnSpc>
          <a:spcPts val="2000"/>
        </a:lnSpc>
        <a:spcBef>
          <a:spcPct val="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09738" indent="-190500" algn="l" rtl="0" eaLnBrk="0" fontAlgn="base" hangingPunct="0">
        <a:lnSpc>
          <a:spcPts val="1800"/>
        </a:lnSpc>
        <a:spcBef>
          <a:spcPts val="9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166938" indent="-190500" algn="l" rtl="0" eaLnBrk="0" fontAlgn="base" hangingPunct="0">
        <a:lnSpc>
          <a:spcPts val="1800"/>
        </a:lnSpc>
        <a:spcBef>
          <a:spcPts val="9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624138" indent="-190500" algn="l" rtl="0" eaLnBrk="0" fontAlgn="base" hangingPunct="0">
        <a:lnSpc>
          <a:spcPts val="1800"/>
        </a:lnSpc>
        <a:spcBef>
          <a:spcPts val="9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081338" indent="-190500" algn="l" rtl="0" eaLnBrk="0" fontAlgn="base" hangingPunct="0">
        <a:lnSpc>
          <a:spcPts val="1800"/>
        </a:lnSpc>
        <a:spcBef>
          <a:spcPts val="9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538538" indent="-190500" algn="l" rtl="0" eaLnBrk="0" fontAlgn="base" hangingPunct="0">
        <a:lnSpc>
          <a:spcPts val="1800"/>
        </a:lnSpc>
        <a:spcBef>
          <a:spcPts val="9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Energetická náročnost budov</a:t>
            </a:r>
          </a:p>
        </p:txBody>
      </p:sp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520700" y="1333500"/>
            <a:ext cx="8077200" cy="503238"/>
          </a:xfrm>
        </p:spPr>
        <p:txBody>
          <a:bodyPr/>
          <a:lstStyle/>
          <a:p>
            <a:r>
              <a:rPr lang="cs-CZ" altLang="cs-CZ" smtClean="0">
                <a:solidFill>
                  <a:srgbClr val="FF0000"/>
                </a:solidFill>
              </a:rPr>
              <a:t>Challenge</a:t>
            </a:r>
            <a:r>
              <a:rPr lang="cs-CZ" altLang="cs-CZ" smtClean="0"/>
              <a:t> </a:t>
            </a:r>
          </a:p>
        </p:txBody>
      </p:sp>
      <p:sp>
        <p:nvSpPr>
          <p:cNvPr id="43" name="Text Box 28"/>
          <p:cNvSpPr txBox="1">
            <a:spLocks/>
          </p:cNvSpPr>
          <p:nvPr/>
        </p:nvSpPr>
        <p:spPr bwMode="auto">
          <a:xfrm>
            <a:off x="563563" y="2038350"/>
            <a:ext cx="8335962" cy="383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320675" defTabSz="6429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2938" defTabSz="6429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63613" defTabSz="6429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285875" defTabSz="6429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7430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2002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26574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1146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cs-CZ" b="1" dirty="0" smtClean="0"/>
              <a:t>To </a:t>
            </a:r>
            <a:r>
              <a:rPr lang="cs-CZ" b="1" dirty="0" err="1" smtClean="0"/>
              <a:t>develop</a:t>
            </a:r>
            <a:r>
              <a:rPr lang="cs-CZ" b="1" dirty="0" smtClean="0"/>
              <a:t> </a:t>
            </a:r>
            <a:r>
              <a:rPr lang="en-GB" b="1" dirty="0" smtClean="0"/>
              <a:t>E</a:t>
            </a:r>
            <a:r>
              <a:rPr lang="en-GB" dirty="0" smtClean="0"/>
              <a:t>co-Innovation </a:t>
            </a:r>
            <a:r>
              <a:rPr lang="en-GB" b="1" dirty="0" smtClean="0"/>
              <a:t>D</a:t>
            </a:r>
            <a:r>
              <a:rPr lang="en-GB" dirty="0" smtClean="0"/>
              <a:t>iagnosis </a:t>
            </a:r>
            <a:r>
              <a:rPr lang="en-GB" dirty="0"/>
              <a:t>and </a:t>
            </a:r>
            <a:endParaRPr lang="cs-CZ" dirty="0"/>
          </a:p>
          <a:p>
            <a:pPr>
              <a:defRPr/>
            </a:pPr>
            <a:r>
              <a:rPr lang="en-GB" b="1" dirty="0"/>
              <a:t>I</a:t>
            </a:r>
            <a:r>
              <a:rPr lang="en-GB" dirty="0"/>
              <a:t>mplementation </a:t>
            </a:r>
            <a:r>
              <a:rPr lang="en-GB" b="1" dirty="0" smtClean="0"/>
              <a:t>T</a:t>
            </a:r>
            <a:r>
              <a:rPr lang="en-GB" dirty="0" smtClean="0"/>
              <a:t>ool</a:t>
            </a:r>
            <a:r>
              <a:rPr lang="cs-CZ" dirty="0" smtClean="0"/>
              <a:t>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: </a:t>
            </a:r>
            <a:r>
              <a:rPr lang="en-GB" dirty="0" smtClean="0"/>
              <a:t> </a:t>
            </a:r>
            <a:endParaRPr lang="cs-CZ" sz="900" dirty="0" smtClean="0"/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r>
              <a:rPr lang="cs-CZ" b="1" dirty="0" err="1" smtClean="0"/>
              <a:t>Driven</a:t>
            </a:r>
            <a:r>
              <a:rPr lang="cs-CZ" b="1" dirty="0" smtClean="0"/>
              <a:t> by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potential</a:t>
            </a:r>
            <a:r>
              <a:rPr lang="cs-CZ" b="1" dirty="0" smtClean="0"/>
              <a:t> </a:t>
            </a:r>
            <a:r>
              <a:rPr lang="cs-CZ" b="1" dirty="0" err="1" smtClean="0"/>
              <a:t>for</a:t>
            </a:r>
            <a:r>
              <a:rPr lang="cs-CZ" b="1" dirty="0" smtClean="0"/>
              <a:t> </a:t>
            </a:r>
            <a:r>
              <a:rPr lang="cs-CZ" b="1" dirty="0" err="1" smtClean="0"/>
              <a:t>improvement</a:t>
            </a:r>
            <a:endParaRPr lang="cs-CZ" dirty="0" smtClean="0"/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r>
              <a:rPr lang="cs-CZ" b="1" dirty="0" err="1" smtClean="0"/>
              <a:t>Complex</a:t>
            </a:r>
            <a:r>
              <a:rPr lang="cs-CZ" dirty="0" smtClean="0"/>
              <a:t> (</a:t>
            </a:r>
            <a:r>
              <a:rPr lang="cs-CZ" dirty="0" err="1" smtClean="0"/>
              <a:t>addressing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levels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business)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r>
              <a:rPr lang="cs-CZ" b="1" dirty="0" err="1" smtClean="0"/>
              <a:t>Quantitative</a:t>
            </a:r>
            <a:r>
              <a:rPr lang="cs-CZ" sz="2000" dirty="0" smtClean="0"/>
              <a:t> 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endParaRPr lang="cs-CZ" sz="2000" dirty="0" smtClean="0"/>
          </a:p>
          <a:p>
            <a:pPr>
              <a:spcBef>
                <a:spcPct val="20000"/>
              </a:spcBef>
              <a:buClr>
                <a:srgbClr val="FF9900"/>
              </a:buClr>
              <a:defRPr/>
            </a:pPr>
            <a:r>
              <a:rPr lang="cs-CZ" dirty="0" smtClean="0"/>
              <a:t>So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lead</a:t>
            </a:r>
            <a:r>
              <a:rPr lang="cs-CZ" dirty="0" smtClean="0"/>
              <a:t> to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optimal</a:t>
            </a:r>
            <a:r>
              <a:rPr lang="cs-CZ" dirty="0" smtClean="0"/>
              <a:t> i</a:t>
            </a:r>
            <a:r>
              <a:rPr lang="en-GB" dirty="0" err="1" smtClean="0"/>
              <a:t>ncrease</a:t>
            </a:r>
            <a:r>
              <a:rPr lang="en-GB" dirty="0" smtClean="0"/>
              <a:t> </a:t>
            </a:r>
            <a:r>
              <a:rPr lang="en-GB" dirty="0"/>
              <a:t>of Enterprise </a:t>
            </a:r>
            <a:r>
              <a:rPr lang="en-GB" b="1" dirty="0" smtClean="0"/>
              <a:t>Value</a:t>
            </a:r>
            <a:endParaRPr lang="cs-CZ" b="1" dirty="0" smtClean="0"/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r>
              <a:rPr lang="cs-CZ" b="1" dirty="0" err="1" smtClean="0"/>
              <a:t>within</a:t>
            </a:r>
            <a:r>
              <a:rPr lang="cs-CZ" b="1" dirty="0" smtClean="0"/>
              <a:t> </a:t>
            </a:r>
            <a:r>
              <a:rPr lang="cs-CZ" b="1" dirty="0" err="1" smtClean="0"/>
              <a:t>existing</a:t>
            </a:r>
            <a:r>
              <a:rPr lang="cs-CZ" b="1" dirty="0" smtClean="0"/>
              <a:t> </a:t>
            </a:r>
            <a:r>
              <a:rPr lang="cs-CZ" b="1" dirty="0" err="1" smtClean="0"/>
              <a:t>framework</a:t>
            </a:r>
            <a:r>
              <a:rPr lang="cs-CZ" b="1" dirty="0" smtClean="0"/>
              <a:t> </a:t>
            </a:r>
            <a:r>
              <a:rPr lang="cs-CZ" b="1" dirty="0" err="1" smtClean="0"/>
              <a:t>conditions</a:t>
            </a:r>
            <a:r>
              <a:rPr lang="cs-CZ" b="1" dirty="0" smtClean="0"/>
              <a:t> </a:t>
            </a:r>
            <a:r>
              <a:rPr lang="cs-CZ" dirty="0" smtClean="0"/>
              <a:t>and</a:t>
            </a:r>
            <a:r>
              <a:rPr lang="cs-CZ" b="1" dirty="0" smtClean="0"/>
              <a:t> </a:t>
            </a:r>
          </a:p>
          <a:p>
            <a:pPr marL="342900" indent="-342900">
              <a:spcBef>
                <a:spcPct val="20000"/>
              </a:spcBef>
              <a:buClr>
                <a:srgbClr val="FF9900"/>
              </a:buClr>
              <a:buFont typeface="Arial" panose="020B0604020202020204" pitchFamily="34" charset="0"/>
              <a:buChar char="•"/>
              <a:defRPr/>
            </a:pPr>
            <a:r>
              <a:rPr lang="cs-CZ" b="1" dirty="0" err="1" smtClean="0"/>
              <a:t>with</a:t>
            </a:r>
            <a:r>
              <a:rPr lang="cs-CZ" b="1" dirty="0" smtClean="0"/>
              <a:t> limited </a:t>
            </a:r>
            <a:r>
              <a:rPr lang="cs-CZ" b="1" dirty="0" err="1" smtClean="0"/>
              <a:t>resources</a:t>
            </a:r>
            <a:r>
              <a:rPr lang="cs-CZ" b="1" dirty="0" smtClean="0"/>
              <a:t> </a:t>
            </a:r>
            <a:r>
              <a:rPr lang="cs-CZ" b="1" dirty="0" err="1" smtClean="0"/>
              <a:t>available</a:t>
            </a:r>
            <a:endParaRPr lang="cs-CZ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455613" y="2933700"/>
            <a:ext cx="8251825" cy="3679825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cs-CZ" altLang="cs-CZ" sz="3600" smtClean="0">
                <a:solidFill>
                  <a:srgbClr val="003399"/>
                </a:solidFill>
              </a:rPr>
              <a:t/>
            </a:r>
            <a:br>
              <a:rPr lang="cs-CZ" altLang="cs-CZ" sz="3600" smtClean="0">
                <a:solidFill>
                  <a:srgbClr val="003399"/>
                </a:solidFill>
              </a:rPr>
            </a:br>
            <a:r>
              <a:rPr lang="cs-CZ" altLang="cs-CZ" sz="3600" smtClean="0">
                <a:solidFill>
                  <a:srgbClr val="003399"/>
                </a:solidFill>
              </a:rPr>
              <a:t/>
            </a:r>
            <a:br>
              <a:rPr lang="cs-CZ" altLang="cs-CZ" sz="3600" smtClean="0">
                <a:solidFill>
                  <a:srgbClr val="003399"/>
                </a:solidFill>
              </a:rPr>
            </a:br>
            <a:r>
              <a:rPr lang="cs-CZ" altLang="cs-CZ" sz="2800" smtClean="0">
                <a:solidFill>
                  <a:srgbClr val="003399"/>
                </a:solidFill>
              </a:rPr>
              <a:t>Three basic steps:</a:t>
            </a:r>
            <a:r>
              <a:rPr lang="cs-CZ" altLang="cs-CZ" sz="3600" smtClean="0">
                <a:solidFill>
                  <a:srgbClr val="003399"/>
                </a:solidFill>
              </a:rPr>
              <a:t/>
            </a:r>
            <a:br>
              <a:rPr lang="cs-CZ" altLang="cs-CZ" sz="3600" smtClean="0">
                <a:solidFill>
                  <a:srgbClr val="003399"/>
                </a:solidFill>
              </a:rPr>
            </a:br>
            <a:r>
              <a:rPr lang="cs-CZ" altLang="cs-CZ" sz="3600" smtClean="0">
                <a:solidFill>
                  <a:srgbClr val="003399"/>
                </a:solidFill>
              </a:rPr>
              <a:t/>
            </a:r>
            <a:br>
              <a:rPr lang="cs-CZ" altLang="cs-CZ" sz="3600" smtClean="0">
                <a:solidFill>
                  <a:srgbClr val="003399"/>
                </a:solidFill>
              </a:rPr>
            </a:br>
            <a:r>
              <a:rPr lang="cs-CZ" altLang="cs-CZ" sz="2400" smtClean="0">
                <a:solidFill>
                  <a:srgbClr val="002060"/>
                </a:solidFill>
              </a:rPr>
              <a:t>1) Potentials - </a:t>
            </a:r>
            <a:r>
              <a:rPr lang="cs-CZ" altLang="cs-CZ" sz="2400" smtClean="0">
                <a:solidFill>
                  <a:schemeClr val="tx1"/>
                </a:solidFill>
              </a:rPr>
              <a:t>identification of areas with potential for improvement</a:t>
            </a:r>
            <a:br>
              <a:rPr lang="cs-CZ" altLang="cs-CZ" sz="2400" smtClean="0">
                <a:solidFill>
                  <a:schemeClr val="tx1"/>
                </a:solidFill>
              </a:rPr>
            </a:br>
            <a:r>
              <a:rPr lang="cs-CZ" altLang="cs-CZ" sz="2400" smtClean="0">
                <a:solidFill>
                  <a:schemeClr val="tx1"/>
                </a:solidFill>
              </a:rPr>
              <a:t/>
            </a:r>
            <a:br>
              <a:rPr lang="cs-CZ" altLang="cs-CZ" sz="2400" smtClean="0">
                <a:solidFill>
                  <a:schemeClr val="tx1"/>
                </a:solidFill>
              </a:rPr>
            </a:br>
            <a:r>
              <a:rPr lang="cs-CZ" altLang="cs-CZ" sz="2400" smtClean="0">
                <a:solidFill>
                  <a:srgbClr val="002060"/>
                </a:solidFill>
              </a:rPr>
              <a:t>2)</a:t>
            </a:r>
            <a:r>
              <a:rPr lang="cs-CZ" altLang="cs-CZ" sz="2400" smtClean="0">
                <a:solidFill>
                  <a:schemeClr val="tx1"/>
                </a:solidFill>
              </a:rPr>
              <a:t> </a:t>
            </a:r>
            <a:r>
              <a:rPr lang="cs-CZ" altLang="cs-CZ" sz="2400" smtClean="0">
                <a:solidFill>
                  <a:srgbClr val="002060"/>
                </a:solidFill>
              </a:rPr>
              <a:t>Applications - </a:t>
            </a:r>
            <a:r>
              <a:rPr lang="cs-CZ" altLang="cs-CZ" sz="2400" smtClean="0">
                <a:solidFill>
                  <a:schemeClr val="tx1"/>
                </a:solidFill>
              </a:rPr>
              <a:t>Allocation of possisble applications (instruments) for intervention / improvement</a:t>
            </a:r>
            <a:br>
              <a:rPr lang="cs-CZ" altLang="cs-CZ" sz="2400" smtClean="0">
                <a:solidFill>
                  <a:schemeClr val="tx1"/>
                </a:solidFill>
              </a:rPr>
            </a:br>
            <a:r>
              <a:rPr lang="cs-CZ" altLang="cs-CZ" sz="2400" smtClean="0">
                <a:solidFill>
                  <a:schemeClr val="tx1"/>
                </a:solidFill>
              </a:rPr>
              <a:t/>
            </a:r>
            <a:br>
              <a:rPr lang="cs-CZ" altLang="cs-CZ" sz="2400" smtClean="0">
                <a:solidFill>
                  <a:schemeClr val="tx1"/>
                </a:solidFill>
              </a:rPr>
            </a:br>
            <a:r>
              <a:rPr lang="cs-CZ" altLang="cs-CZ" sz="2400" smtClean="0">
                <a:solidFill>
                  <a:srgbClr val="002060"/>
                </a:solidFill>
              </a:rPr>
              <a:t>3) Action Plan - </a:t>
            </a:r>
            <a:r>
              <a:rPr lang="cs-CZ" altLang="cs-CZ" sz="2400" smtClean="0">
                <a:solidFill>
                  <a:schemeClr val="tx1"/>
                </a:solidFill>
              </a:rPr>
              <a:t>Feasibility of applications (instruments) and innovations identified</a:t>
            </a:r>
            <a:r>
              <a:rPr lang="cs-CZ" altLang="cs-CZ" sz="2000" b="0" smtClean="0">
                <a:solidFill>
                  <a:schemeClr val="tx1"/>
                </a:solidFill>
              </a:rPr>
              <a:t> (cost benefit analysis, possible sources of funding)</a:t>
            </a:r>
            <a:r>
              <a:rPr lang="cs-CZ" altLang="cs-CZ" sz="2800" b="0" smtClean="0">
                <a:solidFill>
                  <a:srgbClr val="003399"/>
                </a:solidFill>
              </a:rPr>
              <a:t/>
            </a:r>
            <a:br>
              <a:rPr lang="cs-CZ" altLang="cs-CZ" sz="2800" b="0" smtClean="0">
                <a:solidFill>
                  <a:srgbClr val="003399"/>
                </a:solidFill>
              </a:rPr>
            </a:br>
            <a:r>
              <a:rPr lang="cs-CZ" altLang="cs-CZ" sz="2800" b="0" smtClean="0">
                <a:solidFill>
                  <a:srgbClr val="003399"/>
                </a:solidFill>
              </a:rPr>
              <a:t/>
            </a:r>
            <a:br>
              <a:rPr lang="cs-CZ" altLang="cs-CZ" sz="2800" b="0" smtClean="0">
                <a:solidFill>
                  <a:srgbClr val="003399"/>
                </a:solidFill>
              </a:rPr>
            </a:br>
            <a:r>
              <a:rPr lang="cs-CZ" altLang="cs-CZ" sz="2800" b="0" smtClean="0">
                <a:solidFill>
                  <a:srgbClr val="003399"/>
                </a:solidFill>
              </a:rPr>
              <a:t/>
            </a:r>
            <a:br>
              <a:rPr lang="cs-CZ" altLang="cs-CZ" sz="2800" b="0" smtClean="0">
                <a:solidFill>
                  <a:srgbClr val="003399"/>
                </a:solidFill>
              </a:rPr>
            </a:br>
            <a:r>
              <a:rPr lang="cs-CZ" altLang="cs-CZ" sz="2800" b="0" smtClean="0">
                <a:solidFill>
                  <a:srgbClr val="003399"/>
                </a:solidFill>
              </a:rPr>
              <a:t/>
            </a:r>
            <a:br>
              <a:rPr lang="cs-CZ" altLang="cs-CZ" sz="2800" b="0" smtClean="0">
                <a:solidFill>
                  <a:srgbClr val="003399"/>
                </a:solidFill>
              </a:rPr>
            </a:br>
            <a:r>
              <a:rPr lang="cs-CZ" altLang="cs-CZ" smtClean="0">
                <a:solidFill>
                  <a:srgbClr val="003399"/>
                </a:solidFill>
              </a:rPr>
              <a:t/>
            </a:r>
            <a:br>
              <a:rPr lang="cs-CZ" altLang="cs-CZ" smtClean="0">
                <a:solidFill>
                  <a:srgbClr val="003399"/>
                </a:solidFill>
              </a:rPr>
            </a:br>
            <a:endParaRPr lang="en-GB" altLang="cs-CZ" sz="3600" smtClean="0">
              <a:solidFill>
                <a:srgbClr val="003399"/>
              </a:solidFill>
            </a:endParaRPr>
          </a:p>
        </p:txBody>
      </p:sp>
      <p:sp>
        <p:nvSpPr>
          <p:cNvPr id="3" name="Nadpis 1"/>
          <p:cNvSpPr txBox="1">
            <a:spLocks/>
          </p:cNvSpPr>
          <p:nvPr/>
        </p:nvSpPr>
        <p:spPr bwMode="auto">
          <a:xfrm>
            <a:off x="533400" y="1333500"/>
            <a:ext cx="80772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3600" kern="0" dirty="0"/>
              <a:t>2</a:t>
            </a:r>
            <a:r>
              <a:rPr lang="cs-CZ" sz="3600" kern="0" dirty="0" smtClean="0"/>
              <a:t>. </a:t>
            </a:r>
            <a:r>
              <a:rPr lang="cs-CZ" sz="3600" kern="0" dirty="0" err="1" smtClean="0"/>
              <a:t>Overview</a:t>
            </a:r>
            <a:r>
              <a:rPr lang="cs-CZ" sz="3600" kern="0" dirty="0" smtClean="0"/>
              <a:t> </a:t>
            </a:r>
            <a:r>
              <a:rPr lang="cs-CZ" sz="3600" kern="0" dirty="0" err="1" smtClean="0"/>
              <a:t>of</a:t>
            </a:r>
            <a:r>
              <a:rPr lang="cs-CZ" sz="3600" kern="0" dirty="0" smtClean="0"/>
              <a:t> EDIT </a:t>
            </a:r>
            <a:r>
              <a:rPr lang="cs-CZ" sz="3600" kern="0" dirty="0" err="1" smtClean="0"/>
              <a:t>methodology</a:t>
            </a:r>
            <a:endParaRPr lang="cs-CZ" sz="3600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Skupina 1"/>
          <p:cNvGrpSpPr>
            <a:grpSpLocks/>
          </p:cNvGrpSpPr>
          <p:nvPr/>
        </p:nvGrpSpPr>
        <p:grpSpPr bwMode="auto">
          <a:xfrm>
            <a:off x="2444750" y="2266950"/>
            <a:ext cx="3560763" cy="3756025"/>
            <a:chOff x="404813" y="1608138"/>
            <a:chExt cx="3560762" cy="3756025"/>
          </a:xfrm>
        </p:grpSpPr>
        <p:grpSp>
          <p:nvGrpSpPr>
            <p:cNvPr id="14343" name="Group 3"/>
            <p:cNvGrpSpPr>
              <a:grpSpLocks/>
            </p:cNvGrpSpPr>
            <p:nvPr/>
          </p:nvGrpSpPr>
          <p:grpSpPr bwMode="auto">
            <a:xfrm>
              <a:off x="404813" y="1608138"/>
              <a:ext cx="3560762" cy="3732212"/>
              <a:chOff x="576" y="1536"/>
              <a:chExt cx="2243" cy="2352"/>
            </a:xfrm>
          </p:grpSpPr>
          <p:grpSp>
            <p:nvGrpSpPr>
              <p:cNvPr id="14350" name="Group 4"/>
              <p:cNvGrpSpPr>
                <a:grpSpLocks/>
              </p:cNvGrpSpPr>
              <p:nvPr/>
            </p:nvGrpSpPr>
            <p:grpSpPr bwMode="auto">
              <a:xfrm>
                <a:off x="576" y="1536"/>
                <a:ext cx="2243" cy="2352"/>
                <a:chOff x="192" y="67"/>
                <a:chExt cx="257" cy="221"/>
              </a:xfrm>
            </p:grpSpPr>
            <p:sp>
              <p:nvSpPr>
                <p:cNvPr id="14357" name="Line 5"/>
                <p:cNvSpPr>
                  <a:spLocks noChangeShapeType="1"/>
                </p:cNvSpPr>
                <p:nvPr/>
              </p:nvSpPr>
              <p:spPr bwMode="auto">
                <a:xfrm flipH="1">
                  <a:off x="192" y="67"/>
                  <a:ext cx="128" cy="22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58" name="Line 6"/>
                <p:cNvSpPr>
                  <a:spLocks noChangeShapeType="1"/>
                </p:cNvSpPr>
                <p:nvPr/>
              </p:nvSpPr>
              <p:spPr bwMode="auto">
                <a:xfrm>
                  <a:off x="322" y="69"/>
                  <a:ext cx="127" cy="21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59" name="Line 7"/>
                <p:cNvSpPr>
                  <a:spLocks noChangeShapeType="1"/>
                </p:cNvSpPr>
                <p:nvPr/>
              </p:nvSpPr>
              <p:spPr bwMode="auto">
                <a:xfrm>
                  <a:off x="194" y="287"/>
                  <a:ext cx="254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0" name="Line 8"/>
                <p:cNvSpPr>
                  <a:spLocks noChangeShapeType="1"/>
                </p:cNvSpPr>
                <p:nvPr/>
              </p:nvSpPr>
              <p:spPr bwMode="auto">
                <a:xfrm>
                  <a:off x="211" y="254"/>
                  <a:ext cx="219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1" name="Line 9"/>
                <p:cNvSpPr>
                  <a:spLocks noChangeShapeType="1"/>
                </p:cNvSpPr>
                <p:nvPr/>
              </p:nvSpPr>
              <p:spPr bwMode="auto">
                <a:xfrm>
                  <a:off x="232" y="221"/>
                  <a:ext cx="17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2" name="Line 10"/>
                <p:cNvSpPr>
                  <a:spLocks noChangeShapeType="1"/>
                </p:cNvSpPr>
                <p:nvPr/>
              </p:nvSpPr>
              <p:spPr bwMode="auto">
                <a:xfrm>
                  <a:off x="251" y="186"/>
                  <a:ext cx="1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3" name="Line 11"/>
                <p:cNvSpPr>
                  <a:spLocks noChangeShapeType="1"/>
                </p:cNvSpPr>
                <p:nvPr/>
              </p:nvSpPr>
              <p:spPr bwMode="auto">
                <a:xfrm>
                  <a:off x="272" y="153"/>
                  <a:ext cx="9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4364" name="Line 12"/>
                <p:cNvSpPr>
                  <a:spLocks noChangeShapeType="1"/>
                </p:cNvSpPr>
                <p:nvPr/>
              </p:nvSpPr>
              <p:spPr bwMode="auto">
                <a:xfrm>
                  <a:off x="291" y="119"/>
                  <a:ext cx="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14351" name="Text Box 13"/>
              <p:cNvSpPr txBox="1">
                <a:spLocks noChangeArrowheads="1"/>
              </p:cNvSpPr>
              <p:nvPr/>
            </p:nvSpPr>
            <p:spPr bwMode="auto">
              <a:xfrm>
                <a:off x="1056" y="3552"/>
                <a:ext cx="134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cs-CZ" altLang="cs-CZ" sz="1400" b="1">
                  <a:latin typeface="Verdana" pitchFamily="34" charset="0"/>
                </a:endParaRPr>
              </a:p>
            </p:txBody>
          </p:sp>
          <p:sp>
            <p:nvSpPr>
              <p:cNvPr id="14352" name="Text Box 14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110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4353" name="Text Box 15"/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100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4354" name="Text Box 16"/>
              <p:cNvSpPr txBox="1">
                <a:spLocks noChangeArrowheads="1"/>
              </p:cNvSpPr>
              <p:nvPr/>
            </p:nvSpPr>
            <p:spPr bwMode="auto">
              <a:xfrm>
                <a:off x="1104" y="2544"/>
                <a:ext cx="1296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4355" name="Text Box 17"/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124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4356" name="Text Box 18"/>
              <p:cNvSpPr txBox="1">
                <a:spLocks noChangeArrowheads="1"/>
              </p:cNvSpPr>
              <p:nvPr/>
            </p:nvSpPr>
            <p:spPr bwMode="auto">
              <a:xfrm>
                <a:off x="1200" y="1824"/>
                <a:ext cx="1104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</p:grpSp>
        <p:sp>
          <p:nvSpPr>
            <p:cNvPr id="14344" name="Text Box 19"/>
            <p:cNvSpPr txBox="1">
              <a:spLocks noChangeArrowheads="1"/>
            </p:cNvSpPr>
            <p:nvPr/>
          </p:nvSpPr>
          <p:spPr bwMode="auto">
            <a:xfrm>
              <a:off x="1397000" y="2092325"/>
              <a:ext cx="1585913" cy="390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PRODUCTS</a:t>
              </a:r>
            </a:p>
          </p:txBody>
        </p:sp>
        <p:sp>
          <p:nvSpPr>
            <p:cNvPr id="14345" name="Text Box 20"/>
            <p:cNvSpPr txBox="1">
              <a:spLocks noChangeArrowheads="1"/>
            </p:cNvSpPr>
            <p:nvPr/>
          </p:nvSpPr>
          <p:spPr bwMode="auto">
            <a:xfrm>
              <a:off x="1238250" y="2668588"/>
              <a:ext cx="1736725" cy="392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PROCESSES</a:t>
              </a:r>
            </a:p>
          </p:txBody>
        </p:sp>
        <p:sp>
          <p:nvSpPr>
            <p:cNvPr id="14346" name="Text Box 21"/>
            <p:cNvSpPr txBox="1">
              <a:spLocks noChangeArrowheads="1"/>
            </p:cNvSpPr>
            <p:nvPr/>
          </p:nvSpPr>
          <p:spPr bwMode="auto">
            <a:xfrm>
              <a:off x="615950" y="3243263"/>
              <a:ext cx="3070225" cy="390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MANAGEMENT SYSTEM</a:t>
              </a:r>
            </a:p>
          </p:txBody>
        </p:sp>
        <p:sp>
          <p:nvSpPr>
            <p:cNvPr id="14347" name="Text Box 22"/>
            <p:cNvSpPr txBox="1">
              <a:spLocks noChangeArrowheads="1"/>
            </p:cNvSpPr>
            <p:nvPr/>
          </p:nvSpPr>
          <p:spPr bwMode="auto">
            <a:xfrm>
              <a:off x="1395413" y="3819525"/>
              <a:ext cx="1528762" cy="392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STRATEGY</a:t>
              </a:r>
            </a:p>
          </p:txBody>
        </p:sp>
        <p:sp>
          <p:nvSpPr>
            <p:cNvPr id="14348" name="Text Box 23"/>
            <p:cNvSpPr txBox="1">
              <a:spLocks noChangeArrowheads="1"/>
            </p:cNvSpPr>
            <p:nvPr/>
          </p:nvSpPr>
          <p:spPr bwMode="auto">
            <a:xfrm>
              <a:off x="895350" y="4395788"/>
              <a:ext cx="25971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VISION AND GOALS</a:t>
              </a:r>
            </a:p>
          </p:txBody>
        </p:sp>
        <p:sp>
          <p:nvSpPr>
            <p:cNvPr id="14349" name="Text Box 24"/>
            <p:cNvSpPr txBox="1">
              <a:spLocks noChangeArrowheads="1"/>
            </p:cNvSpPr>
            <p:nvPr/>
          </p:nvSpPr>
          <p:spPr bwMode="auto">
            <a:xfrm>
              <a:off x="1012825" y="4972050"/>
              <a:ext cx="2209800" cy="392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STAKEHOLDERS</a:t>
              </a:r>
            </a:p>
          </p:txBody>
        </p:sp>
      </p:grpSp>
      <p:sp>
        <p:nvSpPr>
          <p:cNvPr id="14339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4340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4341" name="Line 27"/>
          <p:cNvSpPr>
            <a:spLocks noChangeShapeType="1"/>
          </p:cNvSpPr>
          <p:nvPr/>
        </p:nvSpPr>
        <p:spPr bwMode="auto">
          <a:xfrm>
            <a:off x="4224338" y="2233613"/>
            <a:ext cx="0" cy="3749675"/>
          </a:xfrm>
          <a:prstGeom prst="line">
            <a:avLst/>
          </a:prstGeom>
          <a:noFill/>
          <a:ln w="101600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cs-CZ"/>
          </a:p>
        </p:txBody>
      </p:sp>
      <p:sp>
        <p:nvSpPr>
          <p:cNvPr id="1434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>
                <a:solidFill>
                  <a:srgbClr val="003399"/>
                </a:solidFill>
              </a:rPr>
              <a:t/>
            </a:r>
            <a:br>
              <a:rPr lang="cs-CZ" altLang="cs-CZ" smtClean="0">
                <a:solidFill>
                  <a:srgbClr val="003399"/>
                </a:solidFill>
              </a:rPr>
            </a:br>
            <a:r>
              <a:rPr lang="cs-CZ" altLang="cs-CZ" sz="2800" smtClean="0">
                <a:solidFill>
                  <a:srgbClr val="003399"/>
                </a:solidFill>
              </a:rPr>
              <a:t>Vertical link within the management pyramid</a:t>
            </a:r>
            <a:r>
              <a:rPr lang="cs-CZ" altLang="cs-CZ" sz="4000" smtClean="0">
                <a:solidFill>
                  <a:srgbClr val="003399"/>
                </a:solidFill>
              </a:rPr>
              <a:t/>
            </a:r>
            <a:br>
              <a:rPr lang="cs-CZ" altLang="cs-CZ" sz="4000" smtClean="0">
                <a:solidFill>
                  <a:srgbClr val="003399"/>
                </a:solidFill>
              </a:rPr>
            </a:br>
            <a:endParaRPr lang="cs-CZ" altLang="cs-CZ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2814638" y="1500188"/>
            <a:ext cx="3560762" cy="3733800"/>
            <a:chOff x="576" y="1536"/>
            <a:chExt cx="2243" cy="2352"/>
          </a:xfrm>
        </p:grpSpPr>
        <p:grpSp>
          <p:nvGrpSpPr>
            <p:cNvPr id="15379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15386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87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88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89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90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91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92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393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5380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15381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5382" name="Text Box 14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5383" name="Text Box 15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5384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5385" name="Text Box 17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15363" name="Text Box 18"/>
          <p:cNvSpPr txBox="1">
            <a:spLocks noChangeArrowheads="1"/>
          </p:cNvSpPr>
          <p:nvPr/>
        </p:nvSpPr>
        <p:spPr bwMode="auto">
          <a:xfrm>
            <a:off x="3806825" y="1984375"/>
            <a:ext cx="15875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15364" name="Text Box 19"/>
          <p:cNvSpPr txBox="1">
            <a:spLocks noChangeArrowheads="1"/>
          </p:cNvSpPr>
          <p:nvPr/>
        </p:nvSpPr>
        <p:spPr bwMode="auto">
          <a:xfrm>
            <a:off x="3649663" y="2562225"/>
            <a:ext cx="17367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15365" name="Text Box 20"/>
          <p:cNvSpPr txBox="1">
            <a:spLocks noChangeArrowheads="1"/>
          </p:cNvSpPr>
          <p:nvPr/>
        </p:nvSpPr>
        <p:spPr bwMode="auto">
          <a:xfrm>
            <a:off x="3027363" y="3135313"/>
            <a:ext cx="30702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15366" name="Text Box 21"/>
          <p:cNvSpPr txBox="1">
            <a:spLocks noChangeArrowheads="1"/>
          </p:cNvSpPr>
          <p:nvPr/>
        </p:nvSpPr>
        <p:spPr bwMode="auto">
          <a:xfrm>
            <a:off x="3806825" y="3713163"/>
            <a:ext cx="15287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15367" name="Text Box 22"/>
          <p:cNvSpPr txBox="1">
            <a:spLocks noChangeArrowheads="1"/>
          </p:cNvSpPr>
          <p:nvPr/>
        </p:nvSpPr>
        <p:spPr bwMode="auto">
          <a:xfrm>
            <a:off x="3451225" y="4287838"/>
            <a:ext cx="2306638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AIMS</a:t>
            </a:r>
          </a:p>
        </p:txBody>
      </p:sp>
      <p:sp>
        <p:nvSpPr>
          <p:cNvPr id="15368" name="Text Box 23"/>
          <p:cNvSpPr txBox="1">
            <a:spLocks noChangeArrowheads="1"/>
          </p:cNvSpPr>
          <p:nvPr/>
        </p:nvSpPr>
        <p:spPr bwMode="auto">
          <a:xfrm>
            <a:off x="3422650" y="4864100"/>
            <a:ext cx="2211388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15369" name="Text Box 24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5370" name="Rectangle 25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5371" name="Rectangle 26"/>
          <p:cNvSpPr>
            <a:spLocks noGrp="1" noChangeArrowheads="1"/>
          </p:cNvSpPr>
          <p:nvPr>
            <p:ph type="title"/>
          </p:nvPr>
        </p:nvSpPr>
        <p:spPr>
          <a:xfrm>
            <a:off x="368300" y="5600700"/>
            <a:ext cx="8358188" cy="312738"/>
          </a:xfrm>
        </p:spPr>
        <p:txBody>
          <a:bodyPr/>
          <a:lstStyle/>
          <a:p>
            <a:pPr marL="1117600" indent="-1117600"/>
            <a:r>
              <a:rPr lang="cs-CZ" altLang="cs-CZ" sz="2400" smtClean="0">
                <a:solidFill>
                  <a:srgbClr val="003399"/>
                </a:solidFill>
              </a:rPr>
              <a:t>Step No. 1: Identifying potentials</a:t>
            </a:r>
            <a:endParaRPr lang="en-GB" altLang="cs-CZ" sz="2400" smtClean="0">
              <a:solidFill>
                <a:srgbClr val="003399"/>
              </a:solidFill>
            </a:endParaRPr>
          </a:p>
        </p:txBody>
      </p:sp>
      <p:sp>
        <p:nvSpPr>
          <p:cNvPr id="15372" name="Line 27"/>
          <p:cNvSpPr>
            <a:spLocks noChangeShapeType="1"/>
          </p:cNvSpPr>
          <p:nvPr/>
        </p:nvSpPr>
        <p:spPr bwMode="auto">
          <a:xfrm>
            <a:off x="3133725" y="4092575"/>
            <a:ext cx="28860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73" name="Text Box 28"/>
          <p:cNvSpPr txBox="1">
            <a:spLocks noChangeArrowheads="1"/>
          </p:cNvSpPr>
          <p:nvPr/>
        </p:nvSpPr>
        <p:spPr bwMode="auto">
          <a:xfrm>
            <a:off x="428625" y="2870200"/>
            <a:ext cx="1928813" cy="100965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b="1" i="1">
                <a:solidFill>
                  <a:srgbClr val="FF0000"/>
                </a:solidFill>
                <a:latin typeface="Arial" pitchFamily="34" charset="0"/>
              </a:rPr>
              <a:t>1.2 energy and material flows analysis</a:t>
            </a:r>
          </a:p>
        </p:txBody>
      </p:sp>
      <p:sp>
        <p:nvSpPr>
          <p:cNvPr id="15374" name="Text Box 29"/>
          <p:cNvSpPr txBox="1">
            <a:spLocks noChangeArrowheads="1"/>
          </p:cNvSpPr>
          <p:nvPr/>
        </p:nvSpPr>
        <p:spPr bwMode="auto">
          <a:xfrm>
            <a:off x="428625" y="1714500"/>
            <a:ext cx="1608138" cy="9890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b="1" i="1">
                <a:solidFill>
                  <a:srgbClr val="FF0000"/>
                </a:solidFill>
                <a:latin typeface="Arial" pitchFamily="34" charset="0"/>
              </a:rPr>
              <a:t>1.3 life cycle analysis</a:t>
            </a:r>
          </a:p>
        </p:txBody>
      </p:sp>
      <p:sp>
        <p:nvSpPr>
          <p:cNvPr id="15375" name="Text Box 30"/>
          <p:cNvSpPr txBox="1">
            <a:spLocks noChangeArrowheads="1"/>
          </p:cNvSpPr>
          <p:nvPr/>
        </p:nvSpPr>
        <p:spPr bwMode="auto">
          <a:xfrm>
            <a:off x="428625" y="4394200"/>
            <a:ext cx="1714500" cy="9890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b="1" i="1">
                <a:solidFill>
                  <a:srgbClr val="FF0000"/>
                </a:solidFill>
                <a:latin typeface="Arial" pitchFamily="34" charset="0"/>
              </a:rPr>
              <a:t>1.1 stakeholder analysis</a:t>
            </a:r>
          </a:p>
        </p:txBody>
      </p:sp>
      <p:sp>
        <p:nvSpPr>
          <p:cNvPr id="15376" name="Rectangle 31"/>
          <p:cNvSpPr>
            <a:spLocks noChangeArrowheads="1"/>
          </p:cNvSpPr>
          <p:nvPr/>
        </p:nvSpPr>
        <p:spPr bwMode="auto">
          <a:xfrm>
            <a:off x="2732088" y="1500188"/>
            <a:ext cx="3643312" cy="3751262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5377" name="Text Box 32"/>
          <p:cNvSpPr txBox="1">
            <a:spLocks noChangeArrowheads="1"/>
          </p:cNvSpPr>
          <p:nvPr/>
        </p:nvSpPr>
        <p:spPr bwMode="auto">
          <a:xfrm>
            <a:off x="4323655" y="1222747"/>
            <a:ext cx="499170" cy="420299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b="1" dirty="0">
                <a:solidFill>
                  <a:srgbClr val="008000"/>
                </a:solidFill>
                <a:latin typeface="Arial" pitchFamily="34" charset="0"/>
              </a:rPr>
              <a:t>1.4</a:t>
            </a:r>
            <a:r>
              <a:rPr lang="cs-CZ" altLang="cs-CZ" sz="2000" b="1" dirty="0">
                <a:solidFill>
                  <a:srgbClr val="008000"/>
                </a:solidFill>
                <a:latin typeface="Arial" pitchFamily="34" charset="0"/>
              </a:rPr>
              <a:t> </a:t>
            </a:r>
            <a:r>
              <a:rPr lang="cs-CZ" altLang="cs-CZ" sz="2000" b="1" dirty="0" smtClean="0">
                <a:solidFill>
                  <a:srgbClr val="008000"/>
                </a:solidFill>
                <a:latin typeface="Arial" pitchFamily="34" charset="0"/>
              </a:rPr>
              <a:t>RE / SCP </a:t>
            </a:r>
            <a:r>
              <a:rPr lang="cs-CZ" altLang="cs-CZ" sz="2000" b="1" dirty="0" err="1">
                <a:solidFill>
                  <a:srgbClr val="008000"/>
                </a:solidFill>
                <a:latin typeface="Arial" pitchFamily="34" charset="0"/>
              </a:rPr>
              <a:t>aspects</a:t>
            </a:r>
            <a:r>
              <a:rPr lang="cs-CZ" altLang="cs-CZ" sz="2000" b="1" dirty="0">
                <a:solidFill>
                  <a:srgbClr val="008000"/>
                </a:solidFill>
                <a:latin typeface="Arial" pitchFamily="34" charset="0"/>
              </a:rPr>
              <a:t> </a:t>
            </a:r>
            <a:r>
              <a:rPr lang="cs-CZ" altLang="cs-CZ" sz="2000" b="1" dirty="0" err="1">
                <a:solidFill>
                  <a:srgbClr val="008000"/>
                </a:solidFill>
                <a:latin typeface="Arial" pitchFamily="34" charset="0"/>
              </a:rPr>
              <a:t>assessment</a:t>
            </a:r>
            <a:endParaRPr lang="cs-CZ" altLang="cs-CZ" sz="2000" b="1" dirty="0">
              <a:solidFill>
                <a:srgbClr val="008000"/>
              </a:solidFill>
              <a:latin typeface="Arial" pitchFamily="34" charset="0"/>
            </a:endParaRPr>
          </a:p>
        </p:txBody>
      </p:sp>
      <p:sp>
        <p:nvSpPr>
          <p:cNvPr id="15378" name="Text Box 33"/>
          <p:cNvSpPr txBox="1">
            <a:spLocks noChangeArrowheads="1"/>
          </p:cNvSpPr>
          <p:nvPr/>
        </p:nvSpPr>
        <p:spPr bwMode="auto">
          <a:xfrm>
            <a:off x="5680075" y="1822450"/>
            <a:ext cx="3267075" cy="1296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dirty="0" smtClean="0">
                <a:latin typeface="Times New Roman" pitchFamily="18" charset="0"/>
              </a:rPr>
              <a:t>RE / </a:t>
            </a:r>
            <a:r>
              <a:rPr lang="en-GB" altLang="cs-CZ" sz="2000" dirty="0" smtClean="0">
                <a:latin typeface="Times New Roman" pitchFamily="18" charset="0"/>
              </a:rPr>
              <a:t>SCP </a:t>
            </a:r>
            <a:r>
              <a:rPr lang="en-GB" altLang="cs-CZ" sz="2000" dirty="0">
                <a:latin typeface="Times New Roman" pitchFamily="18" charset="0"/>
              </a:rPr>
              <a:t>Aspects Assessment is performed </a:t>
            </a:r>
            <a:r>
              <a:rPr lang="cs-CZ" altLang="cs-CZ" sz="2000" dirty="0" err="1">
                <a:latin typeface="Times New Roman" pitchFamily="18" charset="0"/>
              </a:rPr>
              <a:t>independently</a:t>
            </a:r>
            <a:r>
              <a:rPr lang="cs-CZ" altLang="cs-CZ" sz="2000" dirty="0">
                <a:latin typeface="Times New Roman" pitchFamily="18" charset="0"/>
              </a:rPr>
              <a:t> </a:t>
            </a:r>
            <a:r>
              <a:rPr lang="en-GB" altLang="cs-CZ" sz="2000" dirty="0">
                <a:latin typeface="Times New Roman" pitchFamily="18" charset="0"/>
              </a:rPr>
              <a:t>from the existing </a:t>
            </a:r>
            <a:r>
              <a:rPr lang="cs-CZ" altLang="cs-CZ" sz="2000" dirty="0" err="1">
                <a:latin typeface="Times New Roman" pitchFamily="18" charset="0"/>
              </a:rPr>
              <a:t>applications</a:t>
            </a:r>
            <a:r>
              <a:rPr lang="cs-CZ" altLang="cs-CZ" sz="2000" dirty="0">
                <a:latin typeface="Times New Roman" pitchFamily="18" charset="0"/>
              </a:rPr>
              <a:t> (</a:t>
            </a:r>
            <a:r>
              <a:rPr lang="cs-CZ" altLang="cs-CZ" sz="2000" dirty="0" err="1">
                <a:latin typeface="Times New Roman" pitchFamily="18" charset="0"/>
              </a:rPr>
              <a:t>tools</a:t>
            </a:r>
            <a:r>
              <a:rPr lang="cs-CZ" altLang="cs-CZ" sz="2000" dirty="0">
                <a:latin typeface="Times New Roman" pitchFamily="18" charset="0"/>
              </a:rPr>
              <a:t> and </a:t>
            </a:r>
            <a:r>
              <a:rPr lang="en-GB" altLang="cs-CZ" sz="2000" dirty="0">
                <a:latin typeface="Times New Roman" pitchFamily="18" charset="0"/>
              </a:rPr>
              <a:t>instruments</a:t>
            </a:r>
            <a:r>
              <a:rPr lang="cs-CZ" altLang="cs-CZ" sz="2000" dirty="0">
                <a:latin typeface="Times New Roman" pitchFamily="18" charset="0"/>
              </a:rPr>
              <a:t>)</a:t>
            </a:r>
            <a:r>
              <a:rPr lang="cs-CZ" altLang="cs-CZ" sz="2000" dirty="0">
                <a:latin typeface="Times New Roman" pitchFamily="18" charset="0"/>
                <a:cs typeface="Lucida Sans Unicode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2814638" y="1500188"/>
            <a:ext cx="3560762" cy="3733800"/>
            <a:chOff x="576" y="1536"/>
            <a:chExt cx="2243" cy="2352"/>
          </a:xfrm>
        </p:grpSpPr>
        <p:grpSp>
          <p:nvGrpSpPr>
            <p:cNvPr id="16402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16409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0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1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2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3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4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5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6416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6403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16404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6405" name="Text Box 14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6406" name="Text Box 15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6407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6408" name="Text Box 17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16387" name="Text Box 18"/>
          <p:cNvSpPr txBox="1">
            <a:spLocks noChangeArrowheads="1"/>
          </p:cNvSpPr>
          <p:nvPr/>
        </p:nvSpPr>
        <p:spPr bwMode="auto">
          <a:xfrm>
            <a:off x="3806825" y="1984375"/>
            <a:ext cx="15875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16388" name="Text Box 19"/>
          <p:cNvSpPr txBox="1">
            <a:spLocks noChangeArrowheads="1"/>
          </p:cNvSpPr>
          <p:nvPr/>
        </p:nvSpPr>
        <p:spPr bwMode="auto">
          <a:xfrm>
            <a:off x="3649663" y="2562225"/>
            <a:ext cx="17367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16389" name="Text Box 20"/>
          <p:cNvSpPr txBox="1">
            <a:spLocks noChangeArrowheads="1"/>
          </p:cNvSpPr>
          <p:nvPr/>
        </p:nvSpPr>
        <p:spPr bwMode="auto">
          <a:xfrm>
            <a:off x="3027363" y="3135313"/>
            <a:ext cx="30702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16390" name="Text Box 21"/>
          <p:cNvSpPr txBox="1">
            <a:spLocks noChangeArrowheads="1"/>
          </p:cNvSpPr>
          <p:nvPr/>
        </p:nvSpPr>
        <p:spPr bwMode="auto">
          <a:xfrm>
            <a:off x="3806825" y="3713163"/>
            <a:ext cx="15287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16391" name="Text Box 22"/>
          <p:cNvSpPr txBox="1">
            <a:spLocks noChangeArrowheads="1"/>
          </p:cNvSpPr>
          <p:nvPr/>
        </p:nvSpPr>
        <p:spPr bwMode="auto">
          <a:xfrm>
            <a:off x="3451225" y="4287838"/>
            <a:ext cx="2306638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AIMS</a:t>
            </a:r>
          </a:p>
        </p:txBody>
      </p:sp>
      <p:sp>
        <p:nvSpPr>
          <p:cNvPr id="16392" name="Text Box 23"/>
          <p:cNvSpPr txBox="1">
            <a:spLocks noChangeArrowheads="1"/>
          </p:cNvSpPr>
          <p:nvPr/>
        </p:nvSpPr>
        <p:spPr bwMode="auto">
          <a:xfrm>
            <a:off x="3422650" y="4864100"/>
            <a:ext cx="2211388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16393" name="Text Box 24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6394" name="Rectangle 25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6395" name="Rectangle 26"/>
          <p:cNvSpPr>
            <a:spLocks noGrp="1" noChangeArrowheads="1"/>
          </p:cNvSpPr>
          <p:nvPr>
            <p:ph type="title"/>
          </p:nvPr>
        </p:nvSpPr>
        <p:spPr>
          <a:xfrm>
            <a:off x="201613" y="5805488"/>
            <a:ext cx="8358187" cy="312737"/>
          </a:xfrm>
        </p:spPr>
        <p:txBody>
          <a:bodyPr/>
          <a:lstStyle/>
          <a:p>
            <a:pPr marL="1117600" indent="-1117600"/>
            <a:r>
              <a:rPr lang="cs-CZ" altLang="cs-CZ" sz="2400" smtClean="0">
                <a:solidFill>
                  <a:srgbClr val="003399"/>
                </a:solidFill>
              </a:rPr>
              <a:t>Step No. 1: Determination of Areas for Improvement</a:t>
            </a:r>
            <a:endParaRPr lang="en-GB" altLang="cs-CZ" sz="2400" smtClean="0">
              <a:solidFill>
                <a:srgbClr val="003399"/>
              </a:solidFill>
            </a:endParaRPr>
          </a:p>
        </p:txBody>
      </p:sp>
      <p:sp>
        <p:nvSpPr>
          <p:cNvPr id="16396" name="Line 27"/>
          <p:cNvSpPr>
            <a:spLocks noChangeShapeType="1"/>
          </p:cNvSpPr>
          <p:nvPr/>
        </p:nvSpPr>
        <p:spPr bwMode="auto">
          <a:xfrm>
            <a:off x="3133725" y="4092575"/>
            <a:ext cx="28860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97" name="Rectangle 28"/>
          <p:cNvSpPr>
            <a:spLocks noChangeArrowheads="1"/>
          </p:cNvSpPr>
          <p:nvPr/>
        </p:nvSpPr>
        <p:spPr bwMode="auto">
          <a:xfrm>
            <a:off x="2732088" y="1500188"/>
            <a:ext cx="3643312" cy="3751262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6398" name="Text Box 29"/>
          <p:cNvSpPr txBox="1">
            <a:spLocks noChangeArrowheads="1"/>
          </p:cNvSpPr>
          <p:nvPr/>
        </p:nvSpPr>
        <p:spPr bwMode="auto">
          <a:xfrm>
            <a:off x="1170524" y="1554162"/>
            <a:ext cx="437614" cy="388970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b="1" dirty="0" smtClean="0">
                <a:solidFill>
                  <a:srgbClr val="FF0000"/>
                </a:solidFill>
                <a:latin typeface="Arial" pitchFamily="34" charset="0"/>
              </a:rPr>
              <a:t>RE / SCP </a:t>
            </a:r>
            <a:r>
              <a:rPr lang="cs-CZ" altLang="cs-CZ" sz="2000" b="1" dirty="0" err="1">
                <a:solidFill>
                  <a:srgbClr val="FF0000"/>
                </a:solidFill>
                <a:latin typeface="Arial" pitchFamily="34" charset="0"/>
              </a:rPr>
              <a:t>Aspects</a:t>
            </a:r>
            <a:r>
              <a:rPr lang="cs-CZ" altLang="cs-CZ" sz="2000" b="1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cs-CZ" altLang="cs-CZ" sz="2000" b="1" dirty="0" err="1">
                <a:solidFill>
                  <a:srgbClr val="FF0000"/>
                </a:solidFill>
                <a:latin typeface="Arial" pitchFamily="34" charset="0"/>
              </a:rPr>
              <a:t>Assessment</a:t>
            </a:r>
            <a:endParaRPr lang="cs-CZ" altLang="cs-CZ" sz="20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6399" name="Text Box 30"/>
          <p:cNvSpPr txBox="1">
            <a:spLocks noChangeArrowheads="1"/>
          </p:cNvSpPr>
          <p:nvPr/>
        </p:nvSpPr>
        <p:spPr bwMode="auto">
          <a:xfrm>
            <a:off x="4122738" y="1554163"/>
            <a:ext cx="860425" cy="364331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 sz="1700" i="1">
              <a:solidFill>
                <a:srgbClr val="008000"/>
              </a:solidFill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s-CZ" altLang="cs-CZ" sz="1400" b="1">
                <a:solidFill>
                  <a:srgbClr val="008000"/>
                </a:solidFill>
                <a:latin typeface="Arial Black" pitchFamily="34" charset="0"/>
              </a:rPr>
              <a:t> </a:t>
            </a:r>
            <a:r>
              <a:rPr lang="cs-CZ" altLang="cs-CZ" sz="2000" b="1">
                <a:solidFill>
                  <a:srgbClr val="008000"/>
                </a:solidFill>
                <a:latin typeface="Arial" pitchFamily="34" charset="0"/>
              </a:rPr>
              <a:t>Areas for Improvements</a:t>
            </a:r>
          </a:p>
        </p:txBody>
      </p:sp>
      <p:sp>
        <p:nvSpPr>
          <p:cNvPr id="16400" name="Rectangle 31"/>
          <p:cNvSpPr>
            <a:spLocks noChangeArrowheads="1"/>
          </p:cNvSpPr>
          <p:nvPr/>
        </p:nvSpPr>
        <p:spPr bwMode="auto">
          <a:xfrm>
            <a:off x="4554538" y="2614613"/>
            <a:ext cx="320675" cy="33178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6401" name="Rectangle 32"/>
          <p:cNvSpPr>
            <a:spLocks noChangeArrowheads="1"/>
          </p:cNvSpPr>
          <p:nvPr/>
        </p:nvSpPr>
        <p:spPr bwMode="auto">
          <a:xfrm>
            <a:off x="4554538" y="4811713"/>
            <a:ext cx="320675" cy="331787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2786063" y="1500188"/>
            <a:ext cx="3589337" cy="3751262"/>
            <a:chOff x="576" y="1536"/>
            <a:chExt cx="2243" cy="2352"/>
          </a:xfrm>
        </p:grpSpPr>
        <p:grpSp>
          <p:nvGrpSpPr>
            <p:cNvPr id="17436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17443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4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5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6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7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8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49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7450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7437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17438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7439" name="Text Box 14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7440" name="Text Box 15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7441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7442" name="Text Box 17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17411" name="Text Box 18"/>
          <p:cNvSpPr txBox="1">
            <a:spLocks noChangeArrowheads="1"/>
          </p:cNvSpPr>
          <p:nvPr/>
        </p:nvSpPr>
        <p:spPr bwMode="auto">
          <a:xfrm>
            <a:off x="3806825" y="1984375"/>
            <a:ext cx="15875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17412" name="Text Box 19"/>
          <p:cNvSpPr txBox="1">
            <a:spLocks noChangeArrowheads="1"/>
          </p:cNvSpPr>
          <p:nvPr/>
        </p:nvSpPr>
        <p:spPr bwMode="auto">
          <a:xfrm>
            <a:off x="3649663" y="2562225"/>
            <a:ext cx="17367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17413" name="Text Box 20"/>
          <p:cNvSpPr txBox="1">
            <a:spLocks noChangeArrowheads="1"/>
          </p:cNvSpPr>
          <p:nvPr/>
        </p:nvSpPr>
        <p:spPr bwMode="auto">
          <a:xfrm>
            <a:off x="3027363" y="3135313"/>
            <a:ext cx="30702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17414" name="Text Box 21"/>
          <p:cNvSpPr txBox="1">
            <a:spLocks noChangeArrowheads="1"/>
          </p:cNvSpPr>
          <p:nvPr/>
        </p:nvSpPr>
        <p:spPr bwMode="auto">
          <a:xfrm>
            <a:off x="3806825" y="3713163"/>
            <a:ext cx="15287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17415" name="Text Box 22"/>
          <p:cNvSpPr txBox="1">
            <a:spLocks noChangeArrowheads="1"/>
          </p:cNvSpPr>
          <p:nvPr/>
        </p:nvSpPr>
        <p:spPr bwMode="auto">
          <a:xfrm>
            <a:off x="3451225" y="4287838"/>
            <a:ext cx="2306638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AIMS</a:t>
            </a:r>
          </a:p>
        </p:txBody>
      </p:sp>
      <p:sp>
        <p:nvSpPr>
          <p:cNvPr id="17416" name="Text Box 23"/>
          <p:cNvSpPr txBox="1">
            <a:spLocks noChangeArrowheads="1"/>
          </p:cNvSpPr>
          <p:nvPr/>
        </p:nvSpPr>
        <p:spPr bwMode="auto">
          <a:xfrm>
            <a:off x="3422650" y="4864100"/>
            <a:ext cx="2211388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17417" name="Text Box 24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7418" name="Rectangle 25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7419" name="Rectangle 26"/>
          <p:cNvSpPr>
            <a:spLocks noGrp="1" noChangeArrowheads="1"/>
          </p:cNvSpPr>
          <p:nvPr>
            <p:ph type="title"/>
          </p:nvPr>
        </p:nvSpPr>
        <p:spPr>
          <a:xfrm>
            <a:off x="338138" y="5805488"/>
            <a:ext cx="8358187" cy="312737"/>
          </a:xfrm>
        </p:spPr>
        <p:txBody>
          <a:bodyPr/>
          <a:lstStyle/>
          <a:p>
            <a:pPr marL="1117600" indent="-1117600"/>
            <a:r>
              <a:rPr lang="cs-CZ" altLang="cs-CZ" sz="2800" smtClean="0">
                <a:solidFill>
                  <a:srgbClr val="003399"/>
                </a:solidFill>
              </a:rPr>
              <a:t>Step No. </a:t>
            </a:r>
            <a:r>
              <a:rPr lang="en-GB" altLang="cs-CZ" sz="2800" smtClean="0">
                <a:solidFill>
                  <a:srgbClr val="003399"/>
                </a:solidFill>
              </a:rPr>
              <a:t>2: </a:t>
            </a:r>
            <a:r>
              <a:rPr lang="cs-CZ" altLang="cs-CZ" sz="2800" smtClean="0">
                <a:solidFill>
                  <a:srgbClr val="003399"/>
                </a:solidFill>
              </a:rPr>
              <a:t>Allocation of Applications</a:t>
            </a:r>
            <a:endParaRPr lang="en-GB" altLang="cs-CZ" sz="2800" smtClean="0">
              <a:solidFill>
                <a:srgbClr val="003399"/>
              </a:solidFill>
            </a:endParaRPr>
          </a:p>
        </p:txBody>
      </p:sp>
      <p:sp>
        <p:nvSpPr>
          <p:cNvPr id="17420" name="Line 27"/>
          <p:cNvSpPr>
            <a:spLocks noChangeShapeType="1"/>
          </p:cNvSpPr>
          <p:nvPr/>
        </p:nvSpPr>
        <p:spPr bwMode="auto">
          <a:xfrm>
            <a:off x="3133725" y="4092575"/>
            <a:ext cx="28860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1" name="Rectangle 28"/>
          <p:cNvSpPr>
            <a:spLocks noChangeArrowheads="1"/>
          </p:cNvSpPr>
          <p:nvPr/>
        </p:nvSpPr>
        <p:spPr bwMode="auto">
          <a:xfrm>
            <a:off x="2625725" y="1500188"/>
            <a:ext cx="3911600" cy="3751262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7423" name="Text Box 30"/>
          <p:cNvSpPr txBox="1">
            <a:spLocks noChangeArrowheads="1"/>
          </p:cNvSpPr>
          <p:nvPr/>
        </p:nvSpPr>
        <p:spPr bwMode="auto">
          <a:xfrm>
            <a:off x="4122738" y="1554163"/>
            <a:ext cx="860425" cy="364331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cs-CZ" altLang="cs-CZ" sz="1700" i="1">
              <a:solidFill>
                <a:srgbClr val="008000"/>
              </a:solidFill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cs-CZ" altLang="cs-CZ" sz="1400" b="1">
                <a:solidFill>
                  <a:srgbClr val="008000"/>
                </a:solidFill>
                <a:latin typeface="Arial Black" pitchFamily="34" charset="0"/>
              </a:rPr>
              <a:t> </a:t>
            </a:r>
            <a:r>
              <a:rPr lang="cs-CZ" altLang="cs-CZ" sz="2000" b="1">
                <a:solidFill>
                  <a:srgbClr val="008000"/>
                </a:solidFill>
                <a:latin typeface="Arial" pitchFamily="34" charset="0"/>
              </a:rPr>
              <a:t>Areas for Improvements</a:t>
            </a:r>
          </a:p>
        </p:txBody>
      </p:sp>
      <p:sp>
        <p:nvSpPr>
          <p:cNvPr id="17424" name="Rectangle 31"/>
          <p:cNvSpPr>
            <a:spLocks noChangeArrowheads="1"/>
          </p:cNvSpPr>
          <p:nvPr/>
        </p:nvSpPr>
        <p:spPr bwMode="auto">
          <a:xfrm>
            <a:off x="4554538" y="2614613"/>
            <a:ext cx="320675" cy="33178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7425" name="Rectangle 32"/>
          <p:cNvSpPr>
            <a:spLocks noChangeArrowheads="1"/>
          </p:cNvSpPr>
          <p:nvPr/>
        </p:nvSpPr>
        <p:spPr bwMode="auto">
          <a:xfrm>
            <a:off x="4554538" y="4811713"/>
            <a:ext cx="320675" cy="331787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7426" name="Text Box 34"/>
          <p:cNvSpPr txBox="1">
            <a:spLocks noChangeArrowheads="1"/>
          </p:cNvSpPr>
          <p:nvPr/>
        </p:nvSpPr>
        <p:spPr bwMode="auto">
          <a:xfrm>
            <a:off x="5381625" y="1822450"/>
            <a:ext cx="1530350" cy="3270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</a:rPr>
              <a:t>Application</a:t>
            </a: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  <a:cs typeface="Lucida Sans Unicode" pitchFamily="34" charset="0"/>
              </a:rPr>
              <a:t> </a:t>
            </a: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7427" name="Text Box 35"/>
          <p:cNvSpPr txBox="1">
            <a:spLocks noChangeArrowheads="1"/>
          </p:cNvSpPr>
          <p:nvPr/>
        </p:nvSpPr>
        <p:spPr bwMode="auto">
          <a:xfrm>
            <a:off x="5735638" y="2276475"/>
            <a:ext cx="1711325" cy="32702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</a:rPr>
              <a:t>Application A</a:t>
            </a:r>
          </a:p>
        </p:txBody>
      </p:sp>
      <p:sp>
        <p:nvSpPr>
          <p:cNvPr id="17428" name="Text Box 36"/>
          <p:cNvSpPr txBox="1">
            <a:spLocks noChangeArrowheads="1"/>
          </p:cNvSpPr>
          <p:nvPr/>
        </p:nvSpPr>
        <p:spPr bwMode="auto">
          <a:xfrm>
            <a:off x="5840413" y="2571750"/>
            <a:ext cx="1719262" cy="32702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</a:rPr>
              <a:t>Application B</a:t>
            </a:r>
          </a:p>
        </p:txBody>
      </p:sp>
      <p:sp>
        <p:nvSpPr>
          <p:cNvPr id="17429" name="Text Box 37"/>
          <p:cNvSpPr txBox="1">
            <a:spLocks noChangeArrowheads="1"/>
          </p:cNvSpPr>
          <p:nvPr/>
        </p:nvSpPr>
        <p:spPr bwMode="auto">
          <a:xfrm>
            <a:off x="6527800" y="3727450"/>
            <a:ext cx="1509713" cy="3270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</a:rPr>
              <a:t>Application</a:t>
            </a:r>
            <a:r>
              <a:rPr lang="cs-CZ" altLang="cs-CZ" sz="1400" b="1">
                <a:solidFill>
                  <a:srgbClr val="969696"/>
                </a:solidFill>
                <a:latin typeface="Arial" pitchFamily="34" charset="0"/>
              </a:rPr>
              <a:t> X</a:t>
            </a:r>
          </a:p>
        </p:txBody>
      </p:sp>
      <p:sp>
        <p:nvSpPr>
          <p:cNvPr id="17430" name="Text Box 38"/>
          <p:cNvSpPr txBox="1">
            <a:spLocks noChangeArrowheads="1"/>
          </p:cNvSpPr>
          <p:nvPr/>
        </p:nvSpPr>
        <p:spPr bwMode="auto">
          <a:xfrm>
            <a:off x="6253163" y="4283075"/>
            <a:ext cx="1622425" cy="3270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</a:rPr>
              <a:t>Application X</a:t>
            </a:r>
          </a:p>
        </p:txBody>
      </p:sp>
      <p:sp>
        <p:nvSpPr>
          <p:cNvPr id="17431" name="Text Box 39"/>
          <p:cNvSpPr txBox="1">
            <a:spLocks noChangeArrowheads="1"/>
          </p:cNvSpPr>
          <p:nvPr/>
        </p:nvSpPr>
        <p:spPr bwMode="auto">
          <a:xfrm>
            <a:off x="6354763" y="4787900"/>
            <a:ext cx="1520825" cy="3270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chemeClr val="folHlink"/>
                </a:solidFill>
                <a:latin typeface="Arial" pitchFamily="34" charset="0"/>
              </a:rPr>
              <a:t>Application</a:t>
            </a:r>
            <a:r>
              <a:rPr lang="cs-CZ" altLang="cs-CZ" sz="1700" b="1">
                <a:solidFill>
                  <a:schemeClr val="folHlink"/>
                </a:solidFill>
                <a:latin typeface="Arial" pitchFamily="34" charset="0"/>
                <a:cs typeface="Lucida Sans Unicode" pitchFamily="34" charset="0"/>
              </a:rPr>
              <a:t> </a:t>
            </a:r>
            <a:r>
              <a:rPr lang="cs-CZ" altLang="cs-CZ" sz="1700" b="1">
                <a:solidFill>
                  <a:schemeClr val="folHlink"/>
                </a:solidFill>
                <a:latin typeface="Arial" pitchFamily="34" charset="0"/>
              </a:rPr>
              <a:t>C</a:t>
            </a:r>
            <a:endParaRPr lang="cs-CZ" altLang="cs-CZ" sz="1700" b="1">
              <a:solidFill>
                <a:schemeClr val="folHlink"/>
              </a:solidFill>
              <a:latin typeface="Arial" pitchFamily="34" charset="0"/>
              <a:cs typeface="Lucida Sans Unicode" pitchFamily="34" charset="0"/>
            </a:endParaRPr>
          </a:p>
        </p:txBody>
      </p:sp>
      <p:sp>
        <p:nvSpPr>
          <p:cNvPr id="17432" name="Text Box 40"/>
          <p:cNvSpPr txBox="1">
            <a:spLocks noChangeArrowheads="1"/>
          </p:cNvSpPr>
          <p:nvPr/>
        </p:nvSpPr>
        <p:spPr bwMode="auto">
          <a:xfrm>
            <a:off x="6010275" y="3995738"/>
            <a:ext cx="1549400" cy="32702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969696"/>
                </a:solidFill>
                <a:latin typeface="Arial" pitchFamily="34" charset="0"/>
              </a:rPr>
              <a:t>Application</a:t>
            </a:r>
            <a:r>
              <a:rPr lang="cs-CZ" altLang="cs-CZ" sz="1400" b="1">
                <a:solidFill>
                  <a:srgbClr val="969696"/>
                </a:solidFill>
                <a:latin typeface="Arial" pitchFamily="34" charset="0"/>
              </a:rPr>
              <a:t> X</a:t>
            </a:r>
          </a:p>
        </p:txBody>
      </p:sp>
      <p:sp>
        <p:nvSpPr>
          <p:cNvPr id="17433" name="Line 41"/>
          <p:cNvSpPr>
            <a:spLocks noChangeShapeType="1"/>
          </p:cNvSpPr>
          <p:nvPr/>
        </p:nvSpPr>
        <p:spPr bwMode="auto">
          <a:xfrm flipV="1">
            <a:off x="4875213" y="2428875"/>
            <a:ext cx="860425" cy="30321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4" name="Line 42"/>
          <p:cNvSpPr>
            <a:spLocks noChangeShapeType="1"/>
          </p:cNvSpPr>
          <p:nvPr/>
        </p:nvSpPr>
        <p:spPr bwMode="auto">
          <a:xfrm>
            <a:off x="4875213" y="2782888"/>
            <a:ext cx="962025" cy="1587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5" name="Line 43"/>
          <p:cNvSpPr>
            <a:spLocks noChangeShapeType="1"/>
          </p:cNvSpPr>
          <p:nvPr/>
        </p:nvSpPr>
        <p:spPr bwMode="auto">
          <a:xfrm flipV="1">
            <a:off x="4875213" y="4875213"/>
            <a:ext cx="1500187" cy="115887"/>
          </a:xfrm>
          <a:prstGeom prst="line">
            <a:avLst/>
          </a:prstGeom>
          <a:noFill/>
          <a:ln w="635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3" name="Text Box 29"/>
          <p:cNvSpPr txBox="1">
            <a:spLocks noChangeArrowheads="1"/>
          </p:cNvSpPr>
          <p:nvPr/>
        </p:nvSpPr>
        <p:spPr bwMode="auto">
          <a:xfrm>
            <a:off x="1170524" y="1554162"/>
            <a:ext cx="437614" cy="388970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square"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cs-CZ" altLang="cs-CZ" sz="2000" b="1" dirty="0" smtClean="0">
                <a:solidFill>
                  <a:srgbClr val="FF0000"/>
                </a:solidFill>
                <a:latin typeface="Arial" pitchFamily="34" charset="0"/>
              </a:rPr>
              <a:t>RE / SCP </a:t>
            </a:r>
            <a:r>
              <a:rPr lang="cs-CZ" altLang="cs-CZ" sz="2000" b="1" dirty="0" err="1">
                <a:solidFill>
                  <a:srgbClr val="FF0000"/>
                </a:solidFill>
                <a:latin typeface="Arial" pitchFamily="34" charset="0"/>
              </a:rPr>
              <a:t>Aspects</a:t>
            </a:r>
            <a:r>
              <a:rPr lang="cs-CZ" altLang="cs-CZ" sz="2000" b="1" dirty="0">
                <a:solidFill>
                  <a:srgbClr val="FF0000"/>
                </a:solidFill>
                <a:latin typeface="Arial" pitchFamily="34" charset="0"/>
              </a:rPr>
              <a:t> </a:t>
            </a:r>
            <a:r>
              <a:rPr lang="cs-CZ" altLang="cs-CZ" sz="2000" b="1" dirty="0" err="1">
                <a:solidFill>
                  <a:srgbClr val="FF0000"/>
                </a:solidFill>
                <a:latin typeface="Arial" pitchFamily="34" charset="0"/>
              </a:rPr>
              <a:t>Assessment</a:t>
            </a:r>
            <a:endParaRPr lang="cs-CZ" altLang="cs-CZ" sz="2000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2786063" y="1500188"/>
            <a:ext cx="3589337" cy="3751262"/>
            <a:chOff x="576" y="1536"/>
            <a:chExt cx="2243" cy="2352"/>
          </a:xfrm>
        </p:grpSpPr>
        <p:grpSp>
          <p:nvGrpSpPr>
            <p:cNvPr id="18452" name="Group 3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18459" name="Line 4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0" name="Line 5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1" name="Line 6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2" name="Line 7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3" name="Line 8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4" name="Line 9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5" name="Line 10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466" name="Line 11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8453" name="Text Box 12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18454" name="Text Box 13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8455" name="Text Box 14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8456" name="Text Box 15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8457" name="Text Box 16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8458" name="Text Box 17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18435" name="Text Box 18"/>
          <p:cNvSpPr txBox="1">
            <a:spLocks noChangeArrowheads="1"/>
          </p:cNvSpPr>
          <p:nvPr/>
        </p:nvSpPr>
        <p:spPr bwMode="auto">
          <a:xfrm>
            <a:off x="3806825" y="1984375"/>
            <a:ext cx="15875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18436" name="Text Box 19"/>
          <p:cNvSpPr txBox="1">
            <a:spLocks noChangeArrowheads="1"/>
          </p:cNvSpPr>
          <p:nvPr/>
        </p:nvSpPr>
        <p:spPr bwMode="auto">
          <a:xfrm>
            <a:off x="3649663" y="2562225"/>
            <a:ext cx="17367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18437" name="Text Box 20"/>
          <p:cNvSpPr txBox="1">
            <a:spLocks noChangeArrowheads="1"/>
          </p:cNvSpPr>
          <p:nvPr/>
        </p:nvSpPr>
        <p:spPr bwMode="auto">
          <a:xfrm>
            <a:off x="3027363" y="3135313"/>
            <a:ext cx="30702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18438" name="Text Box 21"/>
          <p:cNvSpPr txBox="1">
            <a:spLocks noChangeArrowheads="1"/>
          </p:cNvSpPr>
          <p:nvPr/>
        </p:nvSpPr>
        <p:spPr bwMode="auto">
          <a:xfrm>
            <a:off x="3806825" y="3713163"/>
            <a:ext cx="152876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18439" name="Text Box 22"/>
          <p:cNvSpPr txBox="1">
            <a:spLocks noChangeArrowheads="1"/>
          </p:cNvSpPr>
          <p:nvPr/>
        </p:nvSpPr>
        <p:spPr bwMode="auto">
          <a:xfrm>
            <a:off x="3451225" y="4287838"/>
            <a:ext cx="2306638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AIMS</a:t>
            </a:r>
          </a:p>
        </p:txBody>
      </p:sp>
      <p:sp>
        <p:nvSpPr>
          <p:cNvPr id="18440" name="Text Box 23"/>
          <p:cNvSpPr txBox="1">
            <a:spLocks noChangeArrowheads="1"/>
          </p:cNvSpPr>
          <p:nvPr/>
        </p:nvSpPr>
        <p:spPr bwMode="auto">
          <a:xfrm>
            <a:off x="3427413" y="486410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18441" name="Text Box 24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8442" name="Rectangle 25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8443" name="Rectangle 26"/>
          <p:cNvSpPr>
            <a:spLocks noGrp="1" noChangeArrowheads="1"/>
          </p:cNvSpPr>
          <p:nvPr>
            <p:ph type="title"/>
          </p:nvPr>
        </p:nvSpPr>
        <p:spPr>
          <a:xfrm>
            <a:off x="338138" y="5675313"/>
            <a:ext cx="8358187" cy="312737"/>
          </a:xfrm>
        </p:spPr>
        <p:txBody>
          <a:bodyPr/>
          <a:lstStyle/>
          <a:p>
            <a:pPr marL="1117600" indent="-1117600"/>
            <a:r>
              <a:rPr lang="cs-CZ" altLang="cs-CZ" sz="2800" smtClean="0">
                <a:solidFill>
                  <a:srgbClr val="003399"/>
                </a:solidFill>
              </a:rPr>
              <a:t>Step No. </a:t>
            </a:r>
            <a:r>
              <a:rPr lang="en-GB" altLang="cs-CZ" sz="2800" smtClean="0">
                <a:solidFill>
                  <a:srgbClr val="003399"/>
                </a:solidFill>
              </a:rPr>
              <a:t>3: </a:t>
            </a:r>
            <a:r>
              <a:rPr lang="cs-CZ" altLang="cs-CZ" sz="2800" smtClean="0">
                <a:solidFill>
                  <a:srgbClr val="003399"/>
                </a:solidFill>
              </a:rPr>
              <a:t>Action Plan</a:t>
            </a:r>
            <a:endParaRPr lang="en-GB" altLang="cs-CZ" sz="2800" smtClean="0">
              <a:solidFill>
                <a:srgbClr val="003399"/>
              </a:solidFill>
            </a:endParaRPr>
          </a:p>
        </p:txBody>
      </p:sp>
      <p:sp>
        <p:nvSpPr>
          <p:cNvPr id="18444" name="Line 27"/>
          <p:cNvSpPr>
            <a:spLocks noChangeShapeType="1"/>
          </p:cNvSpPr>
          <p:nvPr/>
        </p:nvSpPr>
        <p:spPr bwMode="auto">
          <a:xfrm>
            <a:off x="3133725" y="4092575"/>
            <a:ext cx="28860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45" name="Rectangle 28"/>
          <p:cNvSpPr>
            <a:spLocks noChangeArrowheads="1"/>
          </p:cNvSpPr>
          <p:nvPr/>
        </p:nvSpPr>
        <p:spPr bwMode="auto">
          <a:xfrm>
            <a:off x="2732088" y="1500188"/>
            <a:ext cx="3911600" cy="3751262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8446" name="Rectangle 29"/>
          <p:cNvSpPr>
            <a:spLocks noChangeArrowheads="1"/>
          </p:cNvSpPr>
          <p:nvPr/>
        </p:nvSpPr>
        <p:spPr bwMode="auto">
          <a:xfrm>
            <a:off x="4554538" y="2614613"/>
            <a:ext cx="320675" cy="331787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8447" name="Text Box 30"/>
          <p:cNvSpPr txBox="1">
            <a:spLocks noChangeArrowheads="1"/>
          </p:cNvSpPr>
          <p:nvPr/>
        </p:nvSpPr>
        <p:spPr bwMode="auto">
          <a:xfrm>
            <a:off x="5735638" y="2276475"/>
            <a:ext cx="1604962" cy="32702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</a:rPr>
              <a:t>Application</a:t>
            </a: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  <a:cs typeface="Lucida Sans Unicode" pitchFamily="34" charset="0"/>
              </a:rPr>
              <a:t> </a:t>
            </a: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8448" name="Text Box 31"/>
          <p:cNvSpPr txBox="1">
            <a:spLocks noChangeArrowheads="1"/>
          </p:cNvSpPr>
          <p:nvPr/>
        </p:nvSpPr>
        <p:spPr bwMode="auto">
          <a:xfrm>
            <a:off x="5840413" y="2571750"/>
            <a:ext cx="1612900" cy="327025"/>
          </a:xfrm>
          <a:prstGeom prst="rect">
            <a:avLst/>
          </a:prstGeom>
          <a:solidFill>
            <a:schemeClr val="bg1"/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1700" b="1">
                <a:solidFill>
                  <a:srgbClr val="FF6600"/>
                </a:solidFill>
                <a:latin typeface="Arial" pitchFamily="34" charset="0"/>
              </a:rPr>
              <a:t>Application B</a:t>
            </a:r>
          </a:p>
        </p:txBody>
      </p:sp>
      <p:sp>
        <p:nvSpPr>
          <p:cNvPr id="18449" name="Line 32"/>
          <p:cNvSpPr>
            <a:spLocks noChangeShapeType="1"/>
          </p:cNvSpPr>
          <p:nvPr/>
        </p:nvSpPr>
        <p:spPr bwMode="auto">
          <a:xfrm flipV="1">
            <a:off x="4875213" y="2428875"/>
            <a:ext cx="860425" cy="303213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0" name="Line 33"/>
          <p:cNvSpPr>
            <a:spLocks noChangeShapeType="1"/>
          </p:cNvSpPr>
          <p:nvPr/>
        </p:nvSpPr>
        <p:spPr bwMode="auto">
          <a:xfrm>
            <a:off x="4875213" y="2782888"/>
            <a:ext cx="962025" cy="1587"/>
          </a:xfrm>
          <a:prstGeom prst="line">
            <a:avLst/>
          </a:prstGeom>
          <a:noFill/>
          <a:ln w="63500">
            <a:solidFill>
              <a:srgbClr val="FF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51" name="Text Box 34"/>
          <p:cNvSpPr txBox="1">
            <a:spLocks/>
          </p:cNvSpPr>
          <p:nvPr/>
        </p:nvSpPr>
        <p:spPr bwMode="auto">
          <a:xfrm>
            <a:off x="322263" y="1768475"/>
            <a:ext cx="2786062" cy="332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40000"/>
              </a:spcBef>
              <a:buClr>
                <a:srgbClr val="FF9900"/>
              </a:buClr>
              <a:buFontTx/>
              <a:buChar char="•"/>
            </a:pPr>
            <a:r>
              <a:rPr lang="cs-CZ" altLang="cs-CZ" sz="2000">
                <a:latin typeface="Arial" pitchFamily="34" charset="0"/>
              </a:rPr>
              <a:t> Project idea </a:t>
            </a:r>
          </a:p>
          <a:p>
            <a:pPr>
              <a:spcBef>
                <a:spcPct val="40000"/>
              </a:spcBef>
              <a:buClr>
                <a:srgbClr val="FF9900"/>
              </a:buClr>
              <a:buFontTx/>
              <a:buChar char="•"/>
            </a:pPr>
            <a:r>
              <a:rPr lang="cs-CZ" altLang="cs-CZ" sz="2000">
                <a:latin typeface="Arial" pitchFamily="34" charset="0"/>
              </a:rPr>
              <a:t> Estimation of potential   savings</a:t>
            </a:r>
          </a:p>
          <a:p>
            <a:pPr>
              <a:spcBef>
                <a:spcPct val="40000"/>
              </a:spcBef>
              <a:buClr>
                <a:srgbClr val="FF9900"/>
              </a:buClr>
              <a:buFontTx/>
              <a:buChar char="•"/>
            </a:pPr>
            <a:r>
              <a:rPr lang="cs-CZ" altLang="cs-CZ" sz="2000">
                <a:latin typeface="Arial" pitchFamily="34" charset="0"/>
              </a:rPr>
              <a:t> Estimation of implementation costs and requirements</a:t>
            </a:r>
          </a:p>
          <a:p>
            <a:pPr>
              <a:spcBef>
                <a:spcPct val="40000"/>
              </a:spcBef>
              <a:buClr>
                <a:srgbClr val="FF9900"/>
              </a:buClr>
              <a:buFontTx/>
              <a:buChar char="•"/>
            </a:pPr>
            <a:r>
              <a:rPr lang="cs-CZ" altLang="cs-CZ" sz="2000">
                <a:latin typeface="Arial" pitchFamily="34" charset="0"/>
              </a:rPr>
              <a:t>Cost benefit analysis</a:t>
            </a:r>
          </a:p>
          <a:p>
            <a:pPr>
              <a:spcBef>
                <a:spcPct val="40000"/>
              </a:spcBef>
              <a:buClr>
                <a:srgbClr val="FF9900"/>
              </a:buClr>
              <a:buFontTx/>
              <a:buChar char="•"/>
            </a:pPr>
            <a:r>
              <a:rPr lang="cs-CZ" altLang="cs-CZ" sz="2000">
                <a:latin typeface="Arial" pitchFamily="34" charset="0"/>
              </a:rPr>
              <a:t> Development of a final project proposal</a:t>
            </a:r>
            <a:endParaRPr lang="cs-CZ" altLang="cs-CZ" sz="2000">
              <a:solidFill>
                <a:srgbClr val="000000"/>
              </a:solidFill>
              <a:latin typeface="Gill Sans"/>
              <a:sym typeface="Gill San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1"/>
          <p:cNvSpPr>
            <a:spLocks noGrp="1"/>
          </p:cNvSpPr>
          <p:nvPr>
            <p:ph type="title"/>
          </p:nvPr>
        </p:nvSpPr>
        <p:spPr>
          <a:xfrm>
            <a:off x="512763" y="2089150"/>
            <a:ext cx="8077200" cy="503238"/>
          </a:xfrm>
        </p:spPr>
        <p:txBody>
          <a:bodyPr/>
          <a:lstStyle/>
          <a:p>
            <a:r>
              <a:rPr lang="cs-CZ" altLang="cs-CZ" sz="3600" dirty="0" smtClean="0"/>
              <a:t>3. </a:t>
            </a:r>
            <a:r>
              <a:rPr lang="cs-CZ" altLang="cs-CZ" sz="3600" dirty="0" err="1" smtClean="0"/>
              <a:t>Going</a:t>
            </a:r>
            <a:r>
              <a:rPr lang="cs-CZ" altLang="cs-CZ" sz="3600" dirty="0" smtClean="0"/>
              <a:t> </a:t>
            </a:r>
            <a:r>
              <a:rPr lang="cs-CZ" altLang="cs-CZ" sz="3600" dirty="0" err="1" smtClean="0"/>
              <a:t>through</a:t>
            </a:r>
            <a:r>
              <a:rPr lang="cs-CZ" altLang="cs-CZ" sz="3600" dirty="0" smtClean="0"/>
              <a:t> </a:t>
            </a:r>
            <a:r>
              <a:rPr lang="cs-CZ" altLang="cs-CZ" sz="3600" dirty="0" err="1" smtClean="0"/>
              <a:t>the</a:t>
            </a:r>
            <a:r>
              <a:rPr lang="cs-CZ" altLang="cs-CZ" sz="3600" dirty="0" smtClean="0"/>
              <a:t> </a:t>
            </a:r>
            <a:r>
              <a:rPr lang="cs-CZ" altLang="cs-CZ" sz="3600" dirty="0" err="1" smtClean="0"/>
              <a:t>methodology</a:t>
            </a:r>
            <a:r>
              <a:rPr lang="cs-CZ" altLang="cs-CZ" sz="3600" dirty="0" smtClean="0"/>
              <a:t> </a:t>
            </a:r>
            <a:br>
              <a:rPr lang="cs-CZ" altLang="cs-CZ" sz="3600" dirty="0" smtClean="0"/>
            </a:br>
            <a:r>
              <a:rPr lang="cs-CZ" altLang="cs-CZ" sz="2400" dirty="0" smtClean="0"/>
              <a:t/>
            </a:r>
            <a:br>
              <a:rPr lang="cs-CZ" altLang="cs-CZ" sz="2400" dirty="0" smtClean="0"/>
            </a:br>
            <a:r>
              <a:rPr lang="cs-CZ" altLang="cs-CZ" sz="3600" dirty="0" smtClean="0"/>
              <a:t>on a </a:t>
            </a:r>
            <a:br>
              <a:rPr lang="cs-CZ" altLang="cs-CZ" sz="3600" dirty="0" smtClean="0"/>
            </a:br>
            <a:r>
              <a:rPr lang="cs-CZ" altLang="cs-CZ" sz="3600" dirty="0" smtClean="0"/>
              <a:t/>
            </a:r>
            <a:br>
              <a:rPr lang="cs-CZ" altLang="cs-CZ" sz="3600" dirty="0" smtClean="0"/>
            </a:br>
            <a:r>
              <a:rPr lang="cs-CZ" altLang="cs-CZ" sz="3600" dirty="0" smtClean="0">
                <a:solidFill>
                  <a:srgbClr val="FF0000"/>
                </a:solidFill>
              </a:rPr>
              <a:t>case study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>
          <a:xfrm>
            <a:off x="668338" y="1244600"/>
            <a:ext cx="8251825" cy="914400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cs-CZ" altLang="cs-CZ" sz="2800" smtClean="0">
                <a:solidFill>
                  <a:srgbClr val="003399"/>
                </a:solidFill>
              </a:rPr>
              <a:t>Step 1 – Potentials</a:t>
            </a:r>
            <a:endParaRPr lang="en-GB" altLang="cs-CZ" sz="2800" smtClean="0">
              <a:solidFill>
                <a:srgbClr val="003399"/>
              </a:solidFill>
            </a:endParaRPr>
          </a:p>
        </p:txBody>
      </p:sp>
      <p:grpSp>
        <p:nvGrpSpPr>
          <p:cNvPr id="20483" name="Skupina 68"/>
          <p:cNvGrpSpPr>
            <a:grpSpLocks/>
          </p:cNvGrpSpPr>
          <p:nvPr/>
        </p:nvGrpSpPr>
        <p:grpSpPr bwMode="auto">
          <a:xfrm>
            <a:off x="211138" y="2159000"/>
            <a:ext cx="4248150" cy="4089400"/>
            <a:chOff x="210362" y="2159001"/>
            <a:chExt cx="4248150" cy="4089400"/>
          </a:xfrm>
        </p:grpSpPr>
        <p:grpSp>
          <p:nvGrpSpPr>
            <p:cNvPr id="20496" name="Group 5"/>
            <p:cNvGrpSpPr>
              <a:grpSpLocks/>
            </p:cNvGrpSpPr>
            <p:nvPr/>
          </p:nvGrpSpPr>
          <p:grpSpPr bwMode="auto">
            <a:xfrm>
              <a:off x="210362" y="2159001"/>
              <a:ext cx="4248150" cy="4089400"/>
              <a:chOff x="1837" y="1480"/>
              <a:chExt cx="2240" cy="2349"/>
            </a:xfrm>
          </p:grpSpPr>
          <p:sp>
            <p:nvSpPr>
              <p:cNvPr id="20504" name="Line 6"/>
              <p:cNvSpPr>
                <a:spLocks noChangeShapeType="1"/>
              </p:cNvSpPr>
              <p:nvPr/>
            </p:nvSpPr>
            <p:spPr bwMode="auto">
              <a:xfrm flipH="1">
                <a:off x="1836" y="1480"/>
                <a:ext cx="1117" cy="2340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05" name="Line 7"/>
              <p:cNvSpPr>
                <a:spLocks noChangeShapeType="1"/>
              </p:cNvSpPr>
              <p:nvPr/>
            </p:nvSpPr>
            <p:spPr bwMode="auto">
              <a:xfrm>
                <a:off x="2970" y="1501"/>
                <a:ext cx="1108" cy="2328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06" name="Line 8"/>
              <p:cNvSpPr>
                <a:spLocks noChangeShapeType="1"/>
              </p:cNvSpPr>
              <p:nvPr/>
            </p:nvSpPr>
            <p:spPr bwMode="auto">
              <a:xfrm>
                <a:off x="1853" y="3820"/>
                <a:ext cx="221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07" name="Line 9"/>
              <p:cNvSpPr>
                <a:spLocks noChangeShapeType="1"/>
              </p:cNvSpPr>
              <p:nvPr/>
            </p:nvSpPr>
            <p:spPr bwMode="auto">
              <a:xfrm>
                <a:off x="2001" y="3468"/>
                <a:ext cx="1911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08" name="Line 10"/>
              <p:cNvSpPr>
                <a:spLocks noChangeShapeType="1"/>
              </p:cNvSpPr>
              <p:nvPr/>
            </p:nvSpPr>
            <p:spPr bwMode="auto">
              <a:xfrm>
                <a:off x="2185" y="3119"/>
                <a:ext cx="1545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09" name="Line 11"/>
              <p:cNvSpPr>
                <a:spLocks noChangeShapeType="1"/>
              </p:cNvSpPr>
              <p:nvPr/>
            </p:nvSpPr>
            <p:spPr bwMode="auto">
              <a:xfrm>
                <a:off x="2351" y="2745"/>
                <a:ext cx="1220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10" name="Line 12"/>
              <p:cNvSpPr>
                <a:spLocks noChangeShapeType="1"/>
              </p:cNvSpPr>
              <p:nvPr/>
            </p:nvSpPr>
            <p:spPr bwMode="auto">
              <a:xfrm>
                <a:off x="2533" y="2396"/>
                <a:ext cx="85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511" name="Line 13"/>
              <p:cNvSpPr>
                <a:spLocks noChangeShapeType="1"/>
              </p:cNvSpPr>
              <p:nvPr/>
            </p:nvSpPr>
            <p:spPr bwMode="auto">
              <a:xfrm>
                <a:off x="2699" y="2034"/>
                <a:ext cx="524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0497" name="Text Box 15"/>
            <p:cNvSpPr txBox="1">
              <a:spLocks noChangeArrowheads="1"/>
            </p:cNvSpPr>
            <p:nvPr/>
          </p:nvSpPr>
          <p:spPr bwMode="auto">
            <a:xfrm>
              <a:off x="1418430" y="4498785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STRATEG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Y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0498" name="Text Box 16"/>
            <p:cNvSpPr txBox="1">
              <a:spLocks noChangeArrowheads="1"/>
            </p:cNvSpPr>
            <p:nvPr/>
          </p:nvSpPr>
          <p:spPr bwMode="auto">
            <a:xfrm>
              <a:off x="667417" y="5139441"/>
              <a:ext cx="3322660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VISION AND OBJECTIVES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0499" name="Text Box 17"/>
            <p:cNvSpPr txBox="1">
              <a:spLocks noChangeArrowheads="1"/>
            </p:cNvSpPr>
            <p:nvPr/>
          </p:nvSpPr>
          <p:spPr bwMode="auto">
            <a:xfrm>
              <a:off x="771725" y="3913839"/>
              <a:ext cx="321835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MANAGEMENT SYSTEM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0500" name="Text Box 18"/>
            <p:cNvSpPr txBox="1">
              <a:spLocks noChangeArrowheads="1"/>
            </p:cNvSpPr>
            <p:nvPr/>
          </p:nvSpPr>
          <p:spPr bwMode="auto">
            <a:xfrm>
              <a:off x="1120680" y="3245329"/>
              <a:ext cx="2457858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PRODUCTION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0501" name="Text Box 19"/>
            <p:cNvSpPr txBox="1">
              <a:spLocks noChangeArrowheads="1"/>
            </p:cNvSpPr>
            <p:nvPr/>
          </p:nvSpPr>
          <p:spPr bwMode="auto">
            <a:xfrm>
              <a:off x="1418430" y="2660383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CTS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0502" name="Text Box 16"/>
            <p:cNvSpPr txBox="1">
              <a:spLocks noChangeArrowheads="1"/>
            </p:cNvSpPr>
            <p:nvPr/>
          </p:nvSpPr>
          <p:spPr bwMode="auto">
            <a:xfrm>
              <a:off x="521387" y="5720466"/>
              <a:ext cx="3624203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STAKEHOLDERS INTERESTS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cxnSp>
          <p:nvCxnSpPr>
            <p:cNvPr id="20503" name="Přímá spojnice 76"/>
            <p:cNvCxnSpPr>
              <a:cxnSpLocks noChangeShapeType="1"/>
            </p:cNvCxnSpPr>
            <p:nvPr/>
          </p:nvCxnSpPr>
          <p:spPr bwMode="auto">
            <a:xfrm>
              <a:off x="285750" y="5660758"/>
              <a:ext cx="413091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0484" name="Text Box 20"/>
          <p:cNvSpPr txBox="1">
            <a:spLocks noChangeArrowheads="1"/>
          </p:cNvSpPr>
          <p:nvPr/>
        </p:nvSpPr>
        <p:spPr bwMode="auto">
          <a:xfrm>
            <a:off x="171450" y="2105025"/>
            <a:ext cx="4319588" cy="4211638"/>
          </a:xfrm>
          <a:prstGeom prst="rect">
            <a:avLst/>
          </a:prstGeom>
          <a:solidFill>
            <a:schemeClr val="bg1">
              <a:alpha val="4509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51276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86" name="Text Box 21"/>
          <p:cNvSpPr txBox="1">
            <a:spLocks noChangeArrowheads="1"/>
          </p:cNvSpPr>
          <p:nvPr/>
        </p:nvSpPr>
        <p:spPr bwMode="auto">
          <a:xfrm>
            <a:off x="2058968" y="1477926"/>
            <a:ext cx="595332" cy="518868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wrap="square"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r>
              <a:rPr lang="cs-CZ" sz="2500" b="1" dirty="0" smtClean="0">
                <a:solidFill>
                  <a:srgbClr val="FF0000"/>
                </a:solidFill>
                <a:latin typeface="+mn-lt"/>
              </a:rPr>
              <a:t>1.4 </a:t>
            </a:r>
            <a:r>
              <a:rPr lang="cs-CZ" sz="2500" b="1" dirty="0" err="1" smtClean="0">
                <a:solidFill>
                  <a:srgbClr val="FF0000"/>
                </a:solidFill>
                <a:latin typeface="+mn-lt"/>
              </a:rPr>
              <a:t>All</a:t>
            </a:r>
            <a:r>
              <a:rPr lang="cs-CZ" sz="25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500" b="1" dirty="0" err="1" smtClean="0">
                <a:solidFill>
                  <a:srgbClr val="FF0000"/>
                </a:solidFill>
                <a:latin typeface="+mn-lt"/>
              </a:rPr>
              <a:t>possible</a:t>
            </a:r>
            <a:r>
              <a:rPr lang="en-GB" sz="25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500" b="1" dirty="0" smtClean="0">
                <a:solidFill>
                  <a:srgbClr val="FF0000"/>
                </a:solidFill>
                <a:latin typeface="+mn-lt"/>
              </a:rPr>
              <a:t>RE / SCP</a:t>
            </a:r>
            <a:r>
              <a:rPr lang="en-GB" sz="2500" b="1" dirty="0" smtClean="0">
                <a:solidFill>
                  <a:srgbClr val="FF0000"/>
                </a:solidFill>
                <a:latin typeface="+mn-lt"/>
              </a:rPr>
              <a:t> aspects</a:t>
            </a:r>
          </a:p>
        </p:txBody>
      </p:sp>
      <p:sp>
        <p:nvSpPr>
          <p:cNvPr id="87" name="Text Box 24"/>
          <p:cNvSpPr txBox="1">
            <a:spLocks noChangeArrowheads="1"/>
          </p:cNvSpPr>
          <p:nvPr/>
        </p:nvSpPr>
        <p:spPr bwMode="auto">
          <a:xfrm>
            <a:off x="5194300" y="2424113"/>
            <a:ext cx="2549525" cy="843970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1.3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Life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cycle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an</a:t>
            </a:r>
            <a:r>
              <a:rPr lang="en-GB" sz="2400" dirty="0" err="1" smtClean="0">
                <a:solidFill>
                  <a:srgbClr val="FF0000"/>
                </a:solidFill>
                <a:latin typeface="+mn-lt"/>
              </a:rPr>
              <a:t>alysis</a:t>
            </a:r>
            <a:endParaRPr lang="en-GB" sz="24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8" name="Text Box 22"/>
          <p:cNvSpPr txBox="1">
            <a:spLocks noChangeArrowheads="1"/>
          </p:cNvSpPr>
          <p:nvPr/>
        </p:nvSpPr>
        <p:spPr bwMode="auto">
          <a:xfrm>
            <a:off x="5465763" y="3654425"/>
            <a:ext cx="2870200" cy="121330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1.2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Energy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and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material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flows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a</a:t>
            </a:r>
            <a:r>
              <a:rPr lang="en-GB" sz="2400" dirty="0" err="1" smtClean="0">
                <a:solidFill>
                  <a:srgbClr val="FF0000"/>
                </a:solidFill>
                <a:latin typeface="+mn-lt"/>
              </a:rPr>
              <a:t>nalysis</a:t>
            </a:r>
            <a:endParaRPr lang="en-GB" sz="24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9" name="Text Box 25"/>
          <p:cNvSpPr txBox="1">
            <a:spLocks noChangeArrowheads="1"/>
          </p:cNvSpPr>
          <p:nvPr/>
        </p:nvSpPr>
        <p:spPr bwMode="auto">
          <a:xfrm>
            <a:off x="5124450" y="5383213"/>
            <a:ext cx="3552825" cy="4746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1.1 S</a:t>
            </a:r>
            <a:r>
              <a:rPr lang="en-GB" sz="2400" dirty="0" err="1" smtClean="0">
                <a:solidFill>
                  <a:srgbClr val="FF0000"/>
                </a:solidFill>
                <a:latin typeface="+mn-lt"/>
              </a:rPr>
              <a:t>takeholder</a:t>
            </a:r>
            <a:r>
              <a:rPr lang="cs-CZ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  <a:latin typeface="+mn-lt"/>
              </a:rPr>
              <a:t>analysis</a:t>
            </a:r>
            <a:endParaRPr lang="en-GB" sz="2400" dirty="0" smtClean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20489" name="Přímá spojnice se šipkou 2"/>
          <p:cNvCxnSpPr>
            <a:cxnSpLocks noChangeShapeType="1"/>
            <a:stCxn id="87" idx="1"/>
          </p:cNvCxnSpPr>
          <p:nvPr/>
        </p:nvCxnSpPr>
        <p:spPr bwMode="auto">
          <a:xfrm flipH="1">
            <a:off x="3155950" y="2846098"/>
            <a:ext cx="2038350" cy="290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0" name="Přímá spojnice se šipkou 89"/>
          <p:cNvCxnSpPr>
            <a:cxnSpLocks noChangeShapeType="1"/>
            <a:stCxn id="88" idx="1"/>
          </p:cNvCxnSpPr>
          <p:nvPr/>
        </p:nvCxnSpPr>
        <p:spPr bwMode="auto">
          <a:xfrm flipH="1" flipV="1">
            <a:off x="3267075" y="3430588"/>
            <a:ext cx="2198688" cy="830488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1" name="Přímá spojnice se šipkou 90"/>
          <p:cNvCxnSpPr>
            <a:cxnSpLocks noChangeShapeType="1"/>
            <a:stCxn id="89" idx="1"/>
          </p:cNvCxnSpPr>
          <p:nvPr/>
        </p:nvCxnSpPr>
        <p:spPr bwMode="auto">
          <a:xfrm flipH="1">
            <a:off x="4367213" y="5621338"/>
            <a:ext cx="757237" cy="492125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2" name="Přímá spojnice se šipkou 93"/>
          <p:cNvCxnSpPr>
            <a:cxnSpLocks noChangeShapeType="1"/>
            <a:stCxn id="89" idx="1"/>
          </p:cNvCxnSpPr>
          <p:nvPr/>
        </p:nvCxnSpPr>
        <p:spPr bwMode="auto">
          <a:xfrm flipH="1" flipV="1">
            <a:off x="3989388" y="5532438"/>
            <a:ext cx="1135062" cy="88900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3" name="Přímá spojnice se šipkou 94"/>
          <p:cNvCxnSpPr>
            <a:cxnSpLocks noChangeShapeType="1"/>
            <a:stCxn id="89" idx="1"/>
          </p:cNvCxnSpPr>
          <p:nvPr/>
        </p:nvCxnSpPr>
        <p:spPr bwMode="auto">
          <a:xfrm flipH="1" flipV="1">
            <a:off x="3743325" y="4892675"/>
            <a:ext cx="1381125" cy="728663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4" name="Přímá spojnice se šipkou 95"/>
          <p:cNvCxnSpPr>
            <a:cxnSpLocks noChangeShapeType="1"/>
            <a:stCxn id="88" idx="1"/>
          </p:cNvCxnSpPr>
          <p:nvPr/>
        </p:nvCxnSpPr>
        <p:spPr bwMode="auto">
          <a:xfrm flipH="1" flipV="1">
            <a:off x="3800475" y="4098926"/>
            <a:ext cx="1665288" cy="162150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0495" name="Přímá spojnice se šipkou 102"/>
          <p:cNvCxnSpPr>
            <a:cxnSpLocks noChangeShapeType="1"/>
            <a:stCxn id="89" idx="1"/>
          </p:cNvCxnSpPr>
          <p:nvPr/>
        </p:nvCxnSpPr>
        <p:spPr bwMode="auto">
          <a:xfrm flipH="1" flipV="1">
            <a:off x="3743325" y="4471988"/>
            <a:ext cx="1381125" cy="1149350"/>
          </a:xfrm>
          <a:prstGeom prst="straightConnector1">
            <a:avLst/>
          </a:prstGeom>
          <a:noFill/>
          <a:ln w="19050" algn="ctr">
            <a:solidFill>
              <a:srgbClr val="C00000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3"/>
          <p:cNvGrpSpPr>
            <a:grpSpLocks/>
          </p:cNvGrpSpPr>
          <p:nvPr/>
        </p:nvGrpSpPr>
        <p:grpSpPr bwMode="auto">
          <a:xfrm>
            <a:off x="414338" y="1608138"/>
            <a:ext cx="3559175" cy="3732212"/>
            <a:chOff x="576" y="1536"/>
            <a:chExt cx="2243" cy="2352"/>
          </a:xfrm>
        </p:grpSpPr>
        <p:grpSp>
          <p:nvGrpSpPr>
            <p:cNvPr id="21521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21528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29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0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1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2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3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4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535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1522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21523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1524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1525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1526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1527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21507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21508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21509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21510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21511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21512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21513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21514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1515" name="Text Box 29"/>
          <p:cNvSpPr txBox="1">
            <a:spLocks noChangeArrowheads="1"/>
          </p:cNvSpPr>
          <p:nvPr/>
        </p:nvSpPr>
        <p:spPr bwMode="auto">
          <a:xfrm>
            <a:off x="3973513" y="2092325"/>
            <a:ext cx="4465637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800" b="1">
                <a:solidFill>
                  <a:srgbClr val="FF0000"/>
                </a:solidFill>
                <a:latin typeface="Arial" pitchFamily="34" charset="0"/>
              </a:rPr>
              <a:t>1.1 Stakeholder Analysis</a:t>
            </a:r>
          </a:p>
        </p:txBody>
      </p:sp>
      <p:sp>
        <p:nvSpPr>
          <p:cNvPr id="21516" name="Left-Right Arrow 31"/>
          <p:cNvSpPr>
            <a:spLocks noChangeArrowheads="1"/>
          </p:cNvSpPr>
          <p:nvPr/>
        </p:nvSpPr>
        <p:spPr bwMode="auto">
          <a:xfrm rot="5400000">
            <a:off x="661988" y="4276725"/>
            <a:ext cx="1258887" cy="557213"/>
          </a:xfrm>
          <a:prstGeom prst="leftRightArrow">
            <a:avLst>
              <a:gd name="adj1" fmla="val 50000"/>
              <a:gd name="adj2" fmla="val 49955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1600" b="1">
              <a:solidFill>
                <a:srgbClr val="035C2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Volný tvar 2"/>
          <p:cNvSpPr>
            <a:spLocks/>
          </p:cNvSpPr>
          <p:nvPr/>
        </p:nvSpPr>
        <p:spPr bwMode="auto">
          <a:xfrm>
            <a:off x="2524125" y="2728913"/>
            <a:ext cx="149225" cy="55562"/>
          </a:xfrm>
          <a:custGeom>
            <a:avLst/>
            <a:gdLst>
              <a:gd name="T0" fmla="*/ 13648 w 148986"/>
              <a:gd name="T1" fmla="*/ 54591 h 54591"/>
              <a:gd name="T2" fmla="*/ 0 w 148986"/>
              <a:gd name="T3" fmla="*/ 0 h 5459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8986" h="54591">
                <a:moveTo>
                  <a:pt x="13648" y="54591"/>
                </a:moveTo>
                <a:cubicBezTo>
                  <a:pt x="133066" y="39806"/>
                  <a:pt x="252484" y="25021"/>
                  <a:pt x="0" y="0"/>
                </a:cubicBez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cs-CZ"/>
          </a:p>
        </p:txBody>
      </p:sp>
      <p:sp>
        <p:nvSpPr>
          <p:cNvPr id="21518" name="Left-Right Arrow 31"/>
          <p:cNvSpPr>
            <a:spLocks noChangeArrowheads="1"/>
          </p:cNvSpPr>
          <p:nvPr/>
        </p:nvSpPr>
        <p:spPr bwMode="auto">
          <a:xfrm rot="5400000">
            <a:off x="2513013" y="4260850"/>
            <a:ext cx="1257300" cy="555625"/>
          </a:xfrm>
          <a:prstGeom prst="leftRightArrow">
            <a:avLst>
              <a:gd name="adj1" fmla="val 50000"/>
              <a:gd name="adj2" fmla="val 50034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1600" b="1">
              <a:solidFill>
                <a:srgbClr val="035C2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36" name="Nadpis 1"/>
          <p:cNvSpPr txBox="1">
            <a:spLocks/>
          </p:cNvSpPr>
          <p:nvPr/>
        </p:nvSpPr>
        <p:spPr bwMode="auto">
          <a:xfrm>
            <a:off x="311150" y="5695950"/>
            <a:ext cx="82518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0" fontAlgn="base" hangingPunct="0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cs-CZ" sz="1800" kern="0" dirty="0" err="1" smtClean="0">
                <a:solidFill>
                  <a:srgbClr val="FF0000"/>
                </a:solidFill>
              </a:rPr>
              <a:t>Analysing</a:t>
            </a:r>
            <a:r>
              <a:rPr lang="cs-CZ" sz="1800" kern="0" dirty="0" smtClean="0">
                <a:solidFill>
                  <a:srgbClr val="FF0000"/>
                </a:solidFill>
              </a:rPr>
              <a:t> </a:t>
            </a:r>
            <a:r>
              <a:rPr lang="cs-CZ" sz="1800" kern="0" dirty="0" err="1" smtClean="0">
                <a:solidFill>
                  <a:srgbClr val="FF0000"/>
                </a:solidFill>
              </a:rPr>
              <a:t>strategic</a:t>
            </a:r>
            <a:r>
              <a:rPr lang="cs-CZ" sz="1800" kern="0" dirty="0" smtClean="0">
                <a:solidFill>
                  <a:srgbClr val="FF0000"/>
                </a:solidFill>
              </a:rPr>
              <a:t> </a:t>
            </a:r>
            <a:r>
              <a:rPr lang="cs-CZ" sz="1800" kern="0" dirty="0" err="1" smtClean="0">
                <a:solidFill>
                  <a:srgbClr val="FF0000"/>
                </a:solidFill>
              </a:rPr>
              <a:t>opportunities</a:t>
            </a:r>
            <a:r>
              <a:rPr lang="cs-CZ" sz="1800" kern="0" dirty="0" smtClean="0">
                <a:solidFill>
                  <a:srgbClr val="FF0000"/>
                </a:solidFill>
              </a:rPr>
              <a:t> and </a:t>
            </a:r>
            <a:r>
              <a:rPr lang="cs-CZ" sz="1800" kern="0" dirty="0" err="1" smtClean="0">
                <a:solidFill>
                  <a:srgbClr val="FF0000"/>
                </a:solidFill>
              </a:rPr>
              <a:t>risks</a:t>
            </a:r>
            <a:endParaRPr lang="cs-CZ" sz="1800" kern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39750" y="5010150"/>
            <a:ext cx="8077200" cy="1114425"/>
          </a:xfrm>
        </p:spPr>
        <p:txBody>
          <a:bodyPr/>
          <a:lstStyle/>
          <a:p>
            <a:r>
              <a:rPr lang="cs-CZ" altLang="cs-CZ" sz="2800" smtClean="0"/>
              <a:t>Vladimír Dobeš, Pavel Ruzicka</a:t>
            </a:r>
          </a:p>
          <a:p>
            <a:endParaRPr lang="cs-CZ" altLang="cs-CZ" sz="1400" smtClean="0"/>
          </a:p>
          <a:p>
            <a:r>
              <a:rPr lang="en-GB" altLang="cs-CZ" smtClean="0"/>
              <a:t>E</a:t>
            </a:r>
            <a:r>
              <a:rPr lang="cs-CZ" altLang="cs-CZ" smtClean="0"/>
              <a:t>NVIROS Ltd.</a:t>
            </a:r>
            <a:endParaRPr lang="en-GB" altLang="cs-CZ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49275" y="1981200"/>
            <a:ext cx="8077200" cy="2024063"/>
          </a:xfrm>
          <a:noFill/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altLang="cs-CZ" sz="2400" smtClean="0"/>
              <a:t>PRESOURCE – Work Package 3</a:t>
            </a:r>
            <a:br>
              <a:rPr lang="en-GB" altLang="cs-CZ" sz="2400" smtClean="0"/>
            </a:br>
            <a:r>
              <a:rPr lang="en-GB" altLang="cs-CZ" sz="1100" smtClean="0"/>
              <a:t/>
            </a:r>
            <a:br>
              <a:rPr lang="en-GB" altLang="cs-CZ" sz="1100" smtClean="0"/>
            </a:br>
            <a:r>
              <a:rPr lang="cs-CZ" altLang="cs-CZ" sz="4400" smtClean="0"/>
              <a:t>EDIT   VALUE   TOOL</a:t>
            </a:r>
            <a:br>
              <a:rPr lang="cs-CZ" altLang="cs-CZ" sz="4400" smtClean="0"/>
            </a:br>
            <a:r>
              <a:rPr lang="cs-CZ" altLang="cs-CZ" sz="4400" smtClean="0"/>
              <a:t>INTERNAL TRAINING</a:t>
            </a:r>
            <a:r>
              <a:rPr lang="cs-CZ" altLang="cs-CZ" sz="4800" smtClean="0"/>
              <a:t/>
            </a:r>
            <a:br>
              <a:rPr lang="cs-CZ" altLang="cs-CZ" sz="4800" smtClean="0"/>
            </a:br>
            <a:r>
              <a:rPr lang="cs-CZ" altLang="cs-CZ" sz="2800" smtClean="0"/>
              <a:t>Graz</a:t>
            </a:r>
            <a:r>
              <a:rPr lang="cs-CZ" altLang="cs-CZ" sz="2800" b="0" smtClean="0"/>
              <a:t/>
            </a:r>
            <a:br>
              <a:rPr lang="cs-CZ" altLang="cs-CZ" sz="2800" b="0" smtClean="0"/>
            </a:br>
            <a:r>
              <a:rPr lang="cs-CZ" altLang="cs-CZ" sz="2800" b="0" smtClean="0"/>
              <a:t>4/11/13</a:t>
            </a:r>
            <a:endParaRPr lang="en-GB" altLang="cs-CZ" sz="3600" b="0" i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3"/>
          <p:cNvGrpSpPr>
            <a:grpSpLocks/>
          </p:cNvGrpSpPr>
          <p:nvPr/>
        </p:nvGrpSpPr>
        <p:grpSpPr bwMode="auto">
          <a:xfrm>
            <a:off x="404813" y="1608138"/>
            <a:ext cx="3560762" cy="3732212"/>
            <a:chOff x="576" y="1536"/>
            <a:chExt cx="2243" cy="2352"/>
          </a:xfrm>
        </p:grpSpPr>
        <p:grpSp>
          <p:nvGrpSpPr>
            <p:cNvPr id="22542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22549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0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1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2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3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4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5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556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2543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22544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2545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2546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2547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2548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22531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22532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22533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22534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22535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22536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22537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22538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2539" name="Text Box 28"/>
          <p:cNvSpPr txBox="1">
            <a:spLocks noChangeArrowheads="1"/>
          </p:cNvSpPr>
          <p:nvPr/>
        </p:nvSpPr>
        <p:spPr bwMode="auto">
          <a:xfrm>
            <a:off x="3975100" y="1889125"/>
            <a:ext cx="4773613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800" b="1">
                <a:solidFill>
                  <a:srgbClr val="FF0000"/>
                </a:solidFill>
                <a:latin typeface="Arial" pitchFamily="34" charset="0"/>
              </a:rPr>
              <a:t>1.2 Input – output analysis</a:t>
            </a:r>
            <a:endParaRPr lang="en-GB" altLang="cs-CZ" sz="28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2540" name="Nadpis 1"/>
          <p:cNvSpPr>
            <a:spLocks noGrp="1"/>
          </p:cNvSpPr>
          <p:nvPr>
            <p:ph type="title"/>
          </p:nvPr>
        </p:nvSpPr>
        <p:spPr>
          <a:xfrm>
            <a:off x="311150" y="5695950"/>
            <a:ext cx="8251825" cy="704850"/>
          </a:xfrm>
        </p:spPr>
        <p:txBody>
          <a:bodyPr/>
          <a:lstStyle/>
          <a:p>
            <a:r>
              <a:rPr lang="cs-CZ" altLang="cs-CZ" sz="1800" smtClean="0">
                <a:solidFill>
                  <a:srgbClr val="FF0000"/>
                </a:solidFill>
              </a:rPr>
              <a:t>Management of material and energy flows within production process</a:t>
            </a:r>
          </a:p>
        </p:txBody>
      </p:sp>
      <p:sp>
        <p:nvSpPr>
          <p:cNvPr id="22541" name="Left-Right Arrow 31"/>
          <p:cNvSpPr>
            <a:spLocks noChangeArrowheads="1"/>
          </p:cNvSpPr>
          <p:nvPr/>
        </p:nvSpPr>
        <p:spPr bwMode="auto">
          <a:xfrm rot="10800000">
            <a:off x="1604963" y="2598738"/>
            <a:ext cx="1257300" cy="555625"/>
          </a:xfrm>
          <a:prstGeom prst="leftRightArrow">
            <a:avLst>
              <a:gd name="adj1" fmla="val 50000"/>
              <a:gd name="adj2" fmla="val 50034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1600" b="1">
              <a:solidFill>
                <a:srgbClr val="035C2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3"/>
          <p:cNvGrpSpPr>
            <a:grpSpLocks/>
          </p:cNvGrpSpPr>
          <p:nvPr/>
        </p:nvGrpSpPr>
        <p:grpSpPr bwMode="auto">
          <a:xfrm>
            <a:off x="404813" y="1608138"/>
            <a:ext cx="3560762" cy="3732212"/>
            <a:chOff x="576" y="1536"/>
            <a:chExt cx="2243" cy="2352"/>
          </a:xfrm>
        </p:grpSpPr>
        <p:grpSp>
          <p:nvGrpSpPr>
            <p:cNvPr id="23566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23573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4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5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6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7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8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79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580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3567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23568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3569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3570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3571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3572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23555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23556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23557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23558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23559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23560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23562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3563" name="Text Box 27"/>
          <p:cNvSpPr txBox="1">
            <a:spLocks noChangeArrowheads="1"/>
          </p:cNvSpPr>
          <p:nvPr/>
        </p:nvSpPr>
        <p:spPr bwMode="auto">
          <a:xfrm>
            <a:off x="4092575" y="1425575"/>
            <a:ext cx="4943475" cy="495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buClr>
                <a:srgbClr val="FF9900"/>
              </a:buClr>
            </a:pPr>
            <a:r>
              <a:rPr lang="cs-CZ" altLang="cs-CZ" sz="2800" b="1">
                <a:solidFill>
                  <a:srgbClr val="FF0000"/>
                </a:solidFill>
                <a:latin typeface="Arial" pitchFamily="34" charset="0"/>
              </a:rPr>
              <a:t>1.3 Life Cycle Analysis</a:t>
            </a:r>
          </a:p>
        </p:txBody>
      </p:sp>
      <p:sp>
        <p:nvSpPr>
          <p:cNvPr id="23564" name="Left-Right Arrow 31"/>
          <p:cNvSpPr>
            <a:spLocks noChangeArrowheads="1"/>
          </p:cNvSpPr>
          <p:nvPr/>
        </p:nvSpPr>
        <p:spPr bwMode="auto">
          <a:xfrm rot="10800000">
            <a:off x="615950" y="1508125"/>
            <a:ext cx="3086100" cy="557213"/>
          </a:xfrm>
          <a:prstGeom prst="leftRightArrow">
            <a:avLst>
              <a:gd name="adj1" fmla="val 50000"/>
              <a:gd name="adj2" fmla="val 49949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1600" b="1">
              <a:solidFill>
                <a:srgbClr val="035C2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65" name="Nadpis 1"/>
          <p:cNvSpPr>
            <a:spLocks noGrp="1"/>
          </p:cNvSpPr>
          <p:nvPr>
            <p:ph type="title"/>
          </p:nvPr>
        </p:nvSpPr>
        <p:spPr>
          <a:xfrm>
            <a:off x="255588" y="5364163"/>
            <a:ext cx="8251825" cy="1046162"/>
          </a:xfrm>
        </p:spPr>
        <p:txBody>
          <a:bodyPr/>
          <a:lstStyle/>
          <a:p>
            <a:r>
              <a:rPr lang="cs-CZ" altLang="cs-CZ" sz="1800" smtClean="0">
                <a:solidFill>
                  <a:srgbClr val="FF0000"/>
                </a:solidFill>
              </a:rPr>
              <a:t>Indication of potentials within the fife cycle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Nadpis 1"/>
          <p:cNvSpPr>
            <a:spLocks noGrp="1"/>
          </p:cNvSpPr>
          <p:nvPr>
            <p:ph idx="1"/>
          </p:nvPr>
        </p:nvSpPr>
        <p:spPr>
          <a:xfrm>
            <a:off x="533400" y="1371600"/>
            <a:ext cx="8077200" cy="4800600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altLang="cs-CZ" sz="2800" smtClean="0">
                <a:solidFill>
                  <a:srgbClr val="003399"/>
                </a:solidFill>
              </a:rPr>
              <a:t>S</a:t>
            </a:r>
            <a:r>
              <a:rPr lang="cs-CZ" altLang="cs-CZ" sz="2800" smtClean="0">
                <a:solidFill>
                  <a:srgbClr val="003399"/>
                </a:solidFill>
              </a:rPr>
              <a:t>tep 1.3 – Life Cycle Analysis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0843029"/>
              </p:ext>
            </p:extLst>
          </p:nvPr>
        </p:nvGraphicFramePr>
        <p:xfrm>
          <a:off x="504825" y="1892300"/>
          <a:ext cx="6983414" cy="32078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53315"/>
                <a:gridCol w="1329069"/>
                <a:gridCol w="1073889"/>
                <a:gridCol w="1084521"/>
                <a:gridCol w="606055"/>
                <a:gridCol w="736565"/>
              </a:tblGrid>
              <a:tr h="794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 err="1">
                          <a:effectLst/>
                        </a:rPr>
                        <a:t>Inputs</a:t>
                      </a:r>
                      <a:r>
                        <a:rPr lang="cs-CZ" sz="1400" dirty="0">
                          <a:effectLst/>
                        </a:rPr>
                        <a:t>/</a:t>
                      </a:r>
                      <a:r>
                        <a:rPr lang="cs-CZ" sz="1400" dirty="0" err="1">
                          <a:effectLst/>
                        </a:rPr>
                        <a:t>outputs</a:t>
                      </a:r>
                      <a:endParaRPr lang="cs-CZ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 err="1" smtClean="0">
                          <a:effectLst/>
                        </a:rPr>
                        <a:t>Pre-manufacturing</a:t>
                      </a:r>
                      <a:endParaRPr lang="cs-CZ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Production</a:t>
                      </a:r>
                      <a:endParaRPr lang="cs-CZ" sz="140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400" dirty="0" smtClean="0">
                          <a:effectLst/>
                        </a:rPr>
                        <a:t>Distribution</a:t>
                      </a:r>
                      <a:endParaRPr lang="cs-CZ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Use</a:t>
                      </a:r>
                      <a:endParaRPr lang="cs-CZ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End </a:t>
                      </a:r>
                      <a:r>
                        <a:rPr lang="cs-CZ" sz="1400" dirty="0" err="1">
                          <a:effectLst/>
                        </a:rPr>
                        <a:t>of</a:t>
                      </a:r>
                      <a:r>
                        <a:rPr lang="cs-CZ" sz="1400" dirty="0">
                          <a:effectLst/>
                        </a:rPr>
                        <a:t> </a:t>
                      </a:r>
                      <a:r>
                        <a:rPr lang="cs-CZ" sz="1400" dirty="0" err="1">
                          <a:effectLst/>
                        </a:rPr>
                        <a:t>life</a:t>
                      </a:r>
                      <a:endParaRPr lang="cs-CZ" sz="1400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</a:tr>
              <a:tr h="470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Energy</a:t>
                      </a:r>
                      <a:endParaRPr lang="cs-CZ" sz="16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r>
                        <a:rPr lang="de-DE" sz="2400" dirty="0" smtClean="0">
                          <a:effectLst/>
                        </a:rPr>
                        <a:t>x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400" dirty="0" err="1" smtClean="0">
                          <a:effectLst/>
                        </a:rPr>
                        <a:t>xx</a:t>
                      </a: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</a:tr>
              <a:tr h="467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Materials</a:t>
                      </a:r>
                      <a:endParaRPr lang="cs-CZ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2400" dirty="0" smtClean="0">
                          <a:effectLst/>
                        </a:rPr>
                        <a:t>x</a:t>
                      </a:r>
                      <a:r>
                        <a:rPr lang="cs-CZ" sz="2400" dirty="0">
                          <a:effectLst/>
                        </a:rPr>
                        <a:t> </a:t>
                      </a:r>
                      <a:r>
                        <a:rPr lang="de-DE" sz="1200" dirty="0" err="1" smtClean="0">
                          <a:effectLst/>
                        </a:rPr>
                        <a:t>land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3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3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</a:tr>
              <a:tr h="435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Toxic</a:t>
                      </a:r>
                      <a:r>
                        <a:rPr lang="de-DE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de-DE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materials</a:t>
                      </a:r>
                      <a:endParaRPr lang="cs-CZ" sz="16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3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</a:tr>
              <a:tr h="4359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Water</a:t>
                      </a:r>
                      <a:endParaRPr lang="cs-CZ" sz="16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r>
                        <a:rPr lang="de-DE" sz="2400" dirty="0" smtClean="0">
                          <a:effectLst/>
                        </a:rPr>
                        <a:t>x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r>
                        <a:rPr lang="de-DE" sz="2400" dirty="0" smtClean="0">
                          <a:effectLst/>
                        </a:rPr>
                        <a:t>x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7779" marR="17779" marT="36191" marB="17777" anchor="ctr"/>
                </a:tc>
              </a:tr>
              <a:tr h="435935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Social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impact</a:t>
                      </a:r>
                      <a:r>
                        <a:rPr lang="de-DE" smtClean="0"/>
                        <a:t> ?</a:t>
                      </a:r>
                      <a:endParaRPr lang="de-DE" dirty="0"/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 marL="17779" marR="17779" marT="36191" marB="17777" anchor="ctr"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 marL="17779" marR="17779" marT="36191" marB="17777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3"/>
          <p:cNvGrpSpPr>
            <a:grpSpLocks/>
          </p:cNvGrpSpPr>
          <p:nvPr/>
        </p:nvGrpSpPr>
        <p:grpSpPr bwMode="auto">
          <a:xfrm>
            <a:off x="404813" y="1608138"/>
            <a:ext cx="3560762" cy="3732212"/>
            <a:chOff x="576" y="1536"/>
            <a:chExt cx="2243" cy="2352"/>
          </a:xfrm>
        </p:grpSpPr>
        <p:grpSp>
          <p:nvGrpSpPr>
            <p:cNvPr id="25614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25621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2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3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4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5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6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7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628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5615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25616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5617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5618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5619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25620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25603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25604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25605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25606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25607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25608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25609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25610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11" name="Text Box 30"/>
          <p:cNvSpPr txBox="1">
            <a:spLocks noChangeArrowheads="1"/>
          </p:cNvSpPr>
          <p:nvPr/>
        </p:nvSpPr>
        <p:spPr bwMode="auto">
          <a:xfrm>
            <a:off x="3702050" y="2717800"/>
            <a:ext cx="5165725" cy="927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800" b="1">
                <a:solidFill>
                  <a:srgbClr val="FF0000"/>
                </a:solidFill>
                <a:latin typeface="Arial" pitchFamily="34" charset="0"/>
              </a:rPr>
              <a:t>Analysis of management systems is part of 1.4</a:t>
            </a:r>
          </a:p>
        </p:txBody>
      </p:sp>
      <p:sp>
        <p:nvSpPr>
          <p:cNvPr id="25613" name="Left-Right Arrow 29"/>
          <p:cNvSpPr>
            <a:spLocks noChangeArrowheads="1"/>
          </p:cNvSpPr>
          <p:nvPr/>
        </p:nvSpPr>
        <p:spPr bwMode="auto">
          <a:xfrm rot="-5400000">
            <a:off x="1635919" y="3134519"/>
            <a:ext cx="1098550" cy="484188"/>
          </a:xfrm>
          <a:prstGeom prst="leftRightArrow">
            <a:avLst>
              <a:gd name="adj1" fmla="val 50000"/>
              <a:gd name="adj2" fmla="val 50051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>
              <a:lnSpc>
                <a:spcPct val="8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1600" b="1">
              <a:solidFill>
                <a:srgbClr val="035C2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Identification of potentials</a:t>
            </a:r>
          </a:p>
        </p:txBody>
      </p:sp>
      <p:graphicFrame>
        <p:nvGraphicFramePr>
          <p:cNvPr id="5" name="Zástupný symbol pro tabulku 4"/>
          <p:cNvGraphicFramePr>
            <a:graphicFrameLocks noGrp="1"/>
          </p:cNvGraphicFramePr>
          <p:nvPr>
            <p:ph type="tbl" idx="1"/>
          </p:nvPr>
        </p:nvGraphicFramePr>
        <p:xfrm>
          <a:off x="533400" y="1835150"/>
          <a:ext cx="8077200" cy="4206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518238">
                <a:tc>
                  <a:txBody>
                    <a:bodyPr/>
                    <a:lstStyle/>
                    <a:p>
                      <a:r>
                        <a:rPr lang="cs-CZ" sz="2800" dirty="0" err="1" smtClean="0">
                          <a:solidFill>
                            <a:srgbClr val="FF0000"/>
                          </a:solidFill>
                        </a:rPr>
                        <a:t>Process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800" dirty="0" err="1" smtClean="0">
                          <a:solidFill>
                            <a:srgbClr val="FF0000"/>
                          </a:solidFill>
                        </a:rPr>
                        <a:t>Product</a:t>
                      </a:r>
                      <a:endParaRPr lang="cs-CZ" sz="2800" dirty="0">
                        <a:solidFill>
                          <a:srgbClr val="FF0000"/>
                        </a:solidFill>
                      </a:endParaRPr>
                    </a:p>
                  </a:txBody>
                  <a:tcPr marT="45727" marB="45727"/>
                </a:tc>
              </a:tr>
              <a:tr h="39630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Input – output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Input – output</a:t>
                      </a:r>
                      <a:endParaRPr lang="cs-CZ" sz="2000" dirty="0"/>
                    </a:p>
                  </a:txBody>
                  <a:tcPr marT="45727" marB="45727"/>
                </a:tc>
              </a:tr>
              <a:tr h="701146"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Planning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next</a:t>
                      </a:r>
                      <a:r>
                        <a:rPr lang="cs-CZ" sz="2000" baseline="0" dirty="0" smtClean="0"/>
                        <a:t> </a:t>
                      </a:r>
                      <a:r>
                        <a:rPr lang="cs-CZ" sz="2000" baseline="0" dirty="0" err="1" smtClean="0"/>
                        <a:t>steps</a:t>
                      </a:r>
                      <a:r>
                        <a:rPr lang="cs-CZ" sz="2000" baseline="0" dirty="0" smtClean="0"/>
                        <a:t> – priority </a:t>
                      </a:r>
                      <a:r>
                        <a:rPr lang="cs-CZ" sz="2000" baseline="0" dirty="0" err="1" smtClean="0"/>
                        <a:t>flows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Planning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next</a:t>
                      </a:r>
                      <a:r>
                        <a:rPr lang="cs-CZ" sz="2000" baseline="0" dirty="0" smtClean="0"/>
                        <a:t> </a:t>
                      </a:r>
                      <a:r>
                        <a:rPr lang="cs-CZ" sz="2000" baseline="0" dirty="0" err="1" smtClean="0"/>
                        <a:t>steps</a:t>
                      </a:r>
                      <a:r>
                        <a:rPr lang="cs-CZ" sz="2000" baseline="0" dirty="0" smtClean="0"/>
                        <a:t> – priority </a:t>
                      </a:r>
                      <a:r>
                        <a:rPr lang="cs-CZ" sz="2000" baseline="0" dirty="0" err="1" smtClean="0"/>
                        <a:t>flows</a:t>
                      </a:r>
                      <a:r>
                        <a:rPr lang="cs-CZ" sz="2000" baseline="0" dirty="0" smtClean="0"/>
                        <a:t> / </a:t>
                      </a:r>
                      <a:r>
                        <a:rPr lang="cs-CZ" sz="2000" baseline="0" dirty="0" err="1" smtClean="0"/>
                        <a:t>stages</a:t>
                      </a:r>
                      <a:endParaRPr lang="cs-CZ" sz="2000" dirty="0"/>
                    </a:p>
                  </a:txBody>
                  <a:tcPr marT="45727" marB="45727"/>
                </a:tc>
              </a:tr>
              <a:tr h="701146"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Estimating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potential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for</a:t>
                      </a:r>
                      <a:r>
                        <a:rPr lang="cs-CZ" sz="2000" dirty="0" smtClean="0"/>
                        <a:t> priority </a:t>
                      </a:r>
                      <a:r>
                        <a:rPr lang="cs-CZ" sz="2000" dirty="0" err="1" smtClean="0"/>
                        <a:t>flows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Analysing</a:t>
                      </a:r>
                      <a:r>
                        <a:rPr lang="cs-CZ" sz="2000" baseline="0" dirty="0" smtClean="0"/>
                        <a:t> </a:t>
                      </a:r>
                      <a:r>
                        <a:rPr lang="cs-CZ" sz="2000" baseline="0" dirty="0" err="1" smtClean="0"/>
                        <a:t>product</a:t>
                      </a:r>
                      <a:r>
                        <a:rPr lang="cs-CZ" sz="2000" baseline="0" dirty="0" smtClean="0"/>
                        <a:t> </a:t>
                      </a:r>
                      <a:r>
                        <a:rPr lang="cs-CZ" sz="2000" baseline="0" dirty="0" err="1" smtClean="0"/>
                        <a:t>composition</a:t>
                      </a:r>
                      <a:endParaRPr lang="cs-CZ" sz="2000" dirty="0"/>
                    </a:p>
                  </a:txBody>
                  <a:tcPr marT="45727" marB="45727"/>
                </a:tc>
              </a:tr>
              <a:tr h="396300"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Walk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through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 marT="45727" marB="45727"/>
                </a:tc>
              </a:tr>
              <a:tr h="396300"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Benchmarking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000" dirty="0" err="1" smtClean="0"/>
                        <a:t>Benchmarking</a:t>
                      </a:r>
                      <a:endParaRPr lang="cs-CZ" sz="2000" dirty="0"/>
                    </a:p>
                  </a:txBody>
                  <a:tcPr marT="45727" marB="45727"/>
                </a:tc>
              </a:tr>
              <a:tr h="7011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err="1" smtClean="0"/>
                        <a:t>Indicative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analysis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of</a:t>
                      </a:r>
                      <a:r>
                        <a:rPr lang="cs-CZ" sz="2000" dirty="0" smtClean="0"/>
                        <a:t> </a:t>
                      </a:r>
                      <a:r>
                        <a:rPr lang="cs-CZ" sz="2000" dirty="0" err="1" smtClean="0"/>
                        <a:t>historical</a:t>
                      </a:r>
                      <a:r>
                        <a:rPr lang="cs-CZ" sz="2000" dirty="0" smtClean="0"/>
                        <a:t> data (MT </a:t>
                      </a:r>
                      <a:r>
                        <a:rPr lang="cs-CZ" sz="2000" dirty="0" err="1" smtClean="0"/>
                        <a:t>Calculator</a:t>
                      </a:r>
                      <a:r>
                        <a:rPr lang="cs-CZ" sz="2000" dirty="0" smtClean="0"/>
                        <a:t>)</a:t>
                      </a:r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dirty="0" smtClean="0"/>
                    </a:p>
                  </a:txBody>
                  <a:tcPr marT="45727" marB="45727"/>
                </a:tc>
              </a:tr>
              <a:tr h="39630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Sum up</a:t>
                      </a:r>
                      <a:endParaRPr lang="cs-CZ" sz="200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Sum up</a:t>
                      </a:r>
                      <a:endParaRPr lang="cs-CZ" sz="2000" dirty="0"/>
                    </a:p>
                  </a:txBody>
                  <a:tcPr marT="45727" marB="45727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0"/>
          <p:cNvSpPr txBox="1">
            <a:spLocks noChangeArrowheads="1"/>
          </p:cNvSpPr>
          <p:nvPr/>
        </p:nvSpPr>
        <p:spPr bwMode="auto">
          <a:xfrm>
            <a:off x="1476375" y="2085975"/>
            <a:ext cx="4319588" cy="4211638"/>
          </a:xfrm>
          <a:prstGeom prst="rect">
            <a:avLst/>
          </a:prstGeom>
          <a:solidFill>
            <a:schemeClr val="bg1">
              <a:alpha val="74901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51276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7652" name="Text Box 30"/>
          <p:cNvSpPr txBox="1">
            <a:spLocks noChangeArrowheads="1"/>
          </p:cNvSpPr>
          <p:nvPr/>
        </p:nvSpPr>
        <p:spPr bwMode="auto">
          <a:xfrm>
            <a:off x="5751513" y="2717800"/>
            <a:ext cx="3116262" cy="1357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800" b="1">
                <a:solidFill>
                  <a:srgbClr val="FF0000"/>
                </a:solidFill>
                <a:latin typeface="Arial" pitchFamily="34" charset="0"/>
              </a:rPr>
              <a:t>1.4 – determination of potentials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3367088" y="2209800"/>
            <a:ext cx="595312" cy="4106863"/>
          </a:xfrm>
          <a:prstGeom prst="rect">
            <a:avLst/>
          </a:prstGeom>
          <a:solidFill>
            <a:srgbClr val="FF0000">
              <a:alpha val="32000"/>
            </a:srgb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r>
              <a:rPr lang="en-GB" sz="2500" b="1" dirty="0" smtClean="0">
                <a:solidFill>
                  <a:srgbClr val="FF0000"/>
                </a:solidFill>
                <a:latin typeface="+mn-lt"/>
              </a:rPr>
              <a:t>Evaluation of </a:t>
            </a:r>
            <a:r>
              <a:rPr lang="cs-CZ" sz="2500" b="1" dirty="0" err="1" smtClean="0">
                <a:solidFill>
                  <a:srgbClr val="FF0000"/>
                </a:solidFill>
                <a:latin typeface="+mn-lt"/>
              </a:rPr>
              <a:t>all</a:t>
            </a:r>
            <a:r>
              <a:rPr lang="en-GB" sz="2500" b="1" dirty="0" smtClean="0">
                <a:solidFill>
                  <a:srgbClr val="FF0000"/>
                </a:solidFill>
                <a:latin typeface="+mn-lt"/>
              </a:rPr>
              <a:t> aspects</a:t>
            </a:r>
          </a:p>
        </p:txBody>
      </p:sp>
      <p:grpSp>
        <p:nvGrpSpPr>
          <p:cNvPr id="27654" name="Skupina 4"/>
          <p:cNvGrpSpPr>
            <a:grpSpLocks/>
          </p:cNvGrpSpPr>
          <p:nvPr/>
        </p:nvGrpSpPr>
        <p:grpSpPr bwMode="auto">
          <a:xfrm>
            <a:off x="1516063" y="2143125"/>
            <a:ext cx="4248150" cy="4089400"/>
            <a:chOff x="210362" y="2159001"/>
            <a:chExt cx="4248150" cy="4089400"/>
          </a:xfrm>
        </p:grpSpPr>
        <p:grpSp>
          <p:nvGrpSpPr>
            <p:cNvPr id="27655" name="Group 5"/>
            <p:cNvGrpSpPr>
              <a:grpSpLocks/>
            </p:cNvGrpSpPr>
            <p:nvPr/>
          </p:nvGrpSpPr>
          <p:grpSpPr bwMode="auto">
            <a:xfrm>
              <a:off x="210362" y="2159001"/>
              <a:ext cx="4248150" cy="4089400"/>
              <a:chOff x="1837" y="1480"/>
              <a:chExt cx="2240" cy="2349"/>
            </a:xfrm>
          </p:grpSpPr>
          <p:sp>
            <p:nvSpPr>
              <p:cNvPr id="27662" name="Line 6"/>
              <p:cNvSpPr>
                <a:spLocks noChangeShapeType="1"/>
              </p:cNvSpPr>
              <p:nvPr/>
            </p:nvSpPr>
            <p:spPr bwMode="auto">
              <a:xfrm flipH="1">
                <a:off x="1836" y="1480"/>
                <a:ext cx="1117" cy="2340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3" name="Line 7"/>
              <p:cNvSpPr>
                <a:spLocks noChangeShapeType="1"/>
              </p:cNvSpPr>
              <p:nvPr/>
            </p:nvSpPr>
            <p:spPr bwMode="auto">
              <a:xfrm>
                <a:off x="2970" y="1501"/>
                <a:ext cx="1108" cy="2328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4" name="Line 8"/>
              <p:cNvSpPr>
                <a:spLocks noChangeShapeType="1"/>
              </p:cNvSpPr>
              <p:nvPr/>
            </p:nvSpPr>
            <p:spPr bwMode="auto">
              <a:xfrm>
                <a:off x="1853" y="3820"/>
                <a:ext cx="221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5" name="Line 9"/>
              <p:cNvSpPr>
                <a:spLocks noChangeShapeType="1"/>
              </p:cNvSpPr>
              <p:nvPr/>
            </p:nvSpPr>
            <p:spPr bwMode="auto">
              <a:xfrm>
                <a:off x="2001" y="3468"/>
                <a:ext cx="1911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6" name="Line 10"/>
              <p:cNvSpPr>
                <a:spLocks noChangeShapeType="1"/>
              </p:cNvSpPr>
              <p:nvPr/>
            </p:nvSpPr>
            <p:spPr bwMode="auto">
              <a:xfrm>
                <a:off x="2185" y="3119"/>
                <a:ext cx="1545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7" name="Line 11"/>
              <p:cNvSpPr>
                <a:spLocks noChangeShapeType="1"/>
              </p:cNvSpPr>
              <p:nvPr/>
            </p:nvSpPr>
            <p:spPr bwMode="auto">
              <a:xfrm>
                <a:off x="2351" y="2745"/>
                <a:ext cx="1220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8" name="Line 12"/>
              <p:cNvSpPr>
                <a:spLocks noChangeShapeType="1"/>
              </p:cNvSpPr>
              <p:nvPr/>
            </p:nvSpPr>
            <p:spPr bwMode="auto">
              <a:xfrm>
                <a:off x="2533" y="2396"/>
                <a:ext cx="85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669" name="Line 13"/>
              <p:cNvSpPr>
                <a:spLocks noChangeShapeType="1"/>
              </p:cNvSpPr>
              <p:nvPr/>
            </p:nvSpPr>
            <p:spPr bwMode="auto">
              <a:xfrm>
                <a:off x="2699" y="2034"/>
                <a:ext cx="524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7656" name="Text Box 15"/>
            <p:cNvSpPr txBox="1">
              <a:spLocks noChangeArrowheads="1"/>
            </p:cNvSpPr>
            <p:nvPr/>
          </p:nvSpPr>
          <p:spPr bwMode="auto">
            <a:xfrm>
              <a:off x="1418430" y="4498785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STRATEG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Y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7657" name="Text Box 16"/>
            <p:cNvSpPr txBox="1">
              <a:spLocks noChangeArrowheads="1"/>
            </p:cNvSpPr>
            <p:nvPr/>
          </p:nvSpPr>
          <p:spPr bwMode="auto">
            <a:xfrm>
              <a:off x="667417" y="5139441"/>
              <a:ext cx="3322660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VISION AND OBJECTIVES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7658" name="Text Box 17"/>
            <p:cNvSpPr txBox="1">
              <a:spLocks noChangeArrowheads="1"/>
            </p:cNvSpPr>
            <p:nvPr/>
          </p:nvSpPr>
          <p:spPr bwMode="auto">
            <a:xfrm>
              <a:off x="771725" y="3913839"/>
              <a:ext cx="321835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MANAGEMENT SYSTEM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7659" name="Text Box 18"/>
            <p:cNvSpPr txBox="1">
              <a:spLocks noChangeArrowheads="1"/>
            </p:cNvSpPr>
            <p:nvPr/>
          </p:nvSpPr>
          <p:spPr bwMode="auto">
            <a:xfrm>
              <a:off x="1120680" y="3245329"/>
              <a:ext cx="2457858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PRODUCTION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7660" name="Text Box 19"/>
            <p:cNvSpPr txBox="1">
              <a:spLocks noChangeArrowheads="1"/>
            </p:cNvSpPr>
            <p:nvPr/>
          </p:nvSpPr>
          <p:spPr bwMode="auto">
            <a:xfrm>
              <a:off x="1418430" y="2660383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CTS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7661" name="Text Box 16"/>
            <p:cNvSpPr txBox="1">
              <a:spLocks noChangeArrowheads="1"/>
            </p:cNvSpPr>
            <p:nvPr/>
          </p:nvSpPr>
          <p:spPr bwMode="auto">
            <a:xfrm>
              <a:off x="521387" y="5720466"/>
              <a:ext cx="3624203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STAKEHOLDERS INTERESTS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2800" smtClean="0"/>
              <a:t>Evaluation of all potential aspects within 1.4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542261" y="2105246"/>
          <a:ext cx="7645004" cy="3241855"/>
        </p:xfrm>
        <a:graphic>
          <a:graphicData uri="http://schemas.openxmlformats.org/drawingml/2006/table">
            <a:tbl>
              <a:tblPr firstRow="1" firstCol="1" bandRow="1"/>
              <a:tblGrid>
                <a:gridCol w="373924"/>
                <a:gridCol w="1091661"/>
                <a:gridCol w="121017"/>
                <a:gridCol w="1488692"/>
                <a:gridCol w="1885723"/>
                <a:gridCol w="1885723"/>
                <a:gridCol w="798264"/>
              </a:tblGrid>
              <a:tr h="578429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i="1" dirty="0">
                          <a:effectLst/>
                          <a:latin typeface="Arial"/>
                          <a:ea typeface="Times New Roman"/>
                        </a:rPr>
                        <a:t>Number of aspect        Title of aspect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5977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679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NA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Absence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Preparation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Integration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Proaction 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WEIGHT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36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/>
                          <a:ea typeface="Times New Roman"/>
                        </a:rPr>
                        <a:t>0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Times New Roman"/>
                        </a:rPr>
                        <a:t>First level of addressing aspect – there is no any action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Enterprise is preparing an action to address given aspect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Enterprise address given aspect on a standard basis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Enterprise address given aspect in proactive way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6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5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endParaRPr lang="cs-CZ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2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cs-CZ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highlight>
                            <a:srgbClr val="D3D3D3"/>
                          </a:highlight>
                          <a:latin typeface="Arial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</a:tr>
              <a:tr h="55977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582420" algn="l"/>
                        </a:tabLst>
                      </a:pPr>
                      <a:r>
                        <a:rPr lang="en-GB" sz="3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39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/>
                          <a:ea typeface="Times New Roman"/>
                        </a:rPr>
                        <a:t>Source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i="1" dirty="0" smtClean="0">
                          <a:effectLst/>
                          <a:latin typeface="Arial"/>
                          <a:ea typeface="Times New Roman"/>
                        </a:rPr>
                        <a:t>Source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of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information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for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evaluating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the</a:t>
                      </a:r>
                      <a:r>
                        <a:rPr lang="cs-CZ" sz="1100" i="1" baseline="0" dirty="0" smtClean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cs-CZ" sz="1100" i="1" baseline="0" dirty="0" err="1" smtClean="0">
                          <a:effectLst/>
                          <a:latin typeface="Arial"/>
                          <a:ea typeface="Times New Roman"/>
                        </a:rPr>
                        <a:t>aspect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3908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"/>
                          <a:ea typeface="Times New Roman"/>
                        </a:rPr>
                        <a:t>Remark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i="1">
                          <a:effectLst/>
                          <a:latin typeface="Arial"/>
                          <a:ea typeface="Times New Roman"/>
                        </a:rPr>
                        <a:t>Any more detailed specification needed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5977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6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cs-CZ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67931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Times New Roman"/>
                        </a:rPr>
                        <a:t>APPLICATIONS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86590">
                <a:tc gridSpan="7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i="1" dirty="0">
                          <a:effectLst/>
                          <a:latin typeface="Arial"/>
                          <a:ea typeface="Times New Roman"/>
                        </a:rPr>
                        <a:t>List of intervention tools suitable for given aspect</a:t>
                      </a:r>
                      <a:endParaRPr lang="cs-CZ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457200" y="5465763"/>
            <a:ext cx="7720013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High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importance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(A,B) 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+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high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potential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(1-3 - </a:t>
            </a:r>
            <a:r>
              <a:rPr lang="cs-CZ" sz="1800" dirty="0" err="1">
                <a:solidFill>
                  <a:srgbClr val="FF0000"/>
                </a:solidFill>
                <a:latin typeface="+mn-lt"/>
              </a:rPr>
              <a:t>low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dirty="0" err="1">
                <a:solidFill>
                  <a:srgbClr val="FF0000"/>
                </a:solidFill>
                <a:latin typeface="+mn-lt"/>
              </a:rPr>
              <a:t>level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dirty="0" err="1">
                <a:solidFill>
                  <a:srgbClr val="FF0000"/>
                </a:solidFill>
                <a:latin typeface="+mn-lt"/>
              </a:rPr>
              <a:t>of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dirty="0" err="1">
                <a:solidFill>
                  <a:srgbClr val="FF0000"/>
                </a:solidFill>
                <a:latin typeface="+mn-lt"/>
              </a:rPr>
              <a:t>addressing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dirty="0" err="1">
                <a:solidFill>
                  <a:srgbClr val="FF0000"/>
                </a:solidFill>
                <a:latin typeface="+mn-lt"/>
              </a:rPr>
              <a:t>aspect</a:t>
            </a:r>
            <a:r>
              <a:rPr lang="cs-CZ" sz="1800" dirty="0">
                <a:solidFill>
                  <a:srgbClr val="FF0000"/>
                </a:solidFill>
                <a:latin typeface="+mn-lt"/>
              </a:rPr>
              <a:t>) 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=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aspects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with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possible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potential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for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further</a:t>
            </a:r>
            <a:r>
              <a:rPr lang="cs-CZ" sz="1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cs-CZ" sz="1800" b="1" dirty="0" err="1">
                <a:solidFill>
                  <a:srgbClr val="FF0000"/>
                </a:solidFill>
                <a:latin typeface="+mn-lt"/>
              </a:rPr>
              <a:t>investigation</a:t>
            </a:r>
            <a:endParaRPr lang="cs-CZ" sz="18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>
          <a:xfrm>
            <a:off x="447675" y="1265238"/>
            <a:ext cx="8251825" cy="914400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cs-CZ" altLang="cs-CZ" smtClean="0">
                <a:solidFill>
                  <a:srgbClr val="003399"/>
                </a:solidFill>
              </a:rPr>
              <a:t>Output of step 1: </a:t>
            </a:r>
            <a:r>
              <a:rPr lang="en-GB" altLang="cs-CZ" smtClean="0">
                <a:solidFill>
                  <a:srgbClr val="003399"/>
                </a:solidFill>
              </a:rPr>
              <a:t>Determination of areas</a:t>
            </a:r>
            <a:r>
              <a:rPr lang="cs-CZ" altLang="cs-CZ" smtClean="0">
                <a:solidFill>
                  <a:srgbClr val="003399"/>
                </a:solidFill>
              </a:rPr>
              <a:t> with possible potential for improvement</a:t>
            </a:r>
            <a:endParaRPr lang="en-GB" altLang="cs-CZ" smtClean="0">
              <a:solidFill>
                <a:srgbClr val="003399"/>
              </a:solidFill>
            </a:endParaRPr>
          </a:p>
        </p:txBody>
      </p:sp>
      <p:grpSp>
        <p:nvGrpSpPr>
          <p:cNvPr id="29699" name="Skupina 4"/>
          <p:cNvGrpSpPr>
            <a:grpSpLocks/>
          </p:cNvGrpSpPr>
          <p:nvPr/>
        </p:nvGrpSpPr>
        <p:grpSpPr bwMode="auto">
          <a:xfrm>
            <a:off x="1516063" y="2143125"/>
            <a:ext cx="4248150" cy="4089400"/>
            <a:chOff x="210362" y="2159001"/>
            <a:chExt cx="4248150" cy="4089400"/>
          </a:xfrm>
        </p:grpSpPr>
        <p:grpSp>
          <p:nvGrpSpPr>
            <p:cNvPr id="29704" name="Group 5"/>
            <p:cNvGrpSpPr>
              <a:grpSpLocks/>
            </p:cNvGrpSpPr>
            <p:nvPr/>
          </p:nvGrpSpPr>
          <p:grpSpPr bwMode="auto">
            <a:xfrm>
              <a:off x="210362" y="2159001"/>
              <a:ext cx="4248150" cy="4089400"/>
              <a:chOff x="1837" y="1480"/>
              <a:chExt cx="2240" cy="2349"/>
            </a:xfrm>
          </p:grpSpPr>
          <p:sp>
            <p:nvSpPr>
              <p:cNvPr id="29712" name="Line 6"/>
              <p:cNvSpPr>
                <a:spLocks noChangeShapeType="1"/>
              </p:cNvSpPr>
              <p:nvPr/>
            </p:nvSpPr>
            <p:spPr bwMode="auto">
              <a:xfrm flipH="1">
                <a:off x="1836" y="1480"/>
                <a:ext cx="1117" cy="2340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3" name="Line 7"/>
              <p:cNvSpPr>
                <a:spLocks noChangeShapeType="1"/>
              </p:cNvSpPr>
              <p:nvPr/>
            </p:nvSpPr>
            <p:spPr bwMode="auto">
              <a:xfrm>
                <a:off x="2970" y="1501"/>
                <a:ext cx="1108" cy="2328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4" name="Line 8"/>
              <p:cNvSpPr>
                <a:spLocks noChangeShapeType="1"/>
              </p:cNvSpPr>
              <p:nvPr/>
            </p:nvSpPr>
            <p:spPr bwMode="auto">
              <a:xfrm>
                <a:off x="1853" y="3820"/>
                <a:ext cx="221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5" name="Line 9"/>
              <p:cNvSpPr>
                <a:spLocks noChangeShapeType="1"/>
              </p:cNvSpPr>
              <p:nvPr/>
            </p:nvSpPr>
            <p:spPr bwMode="auto">
              <a:xfrm>
                <a:off x="2001" y="3468"/>
                <a:ext cx="1911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6" name="Line 10"/>
              <p:cNvSpPr>
                <a:spLocks noChangeShapeType="1"/>
              </p:cNvSpPr>
              <p:nvPr/>
            </p:nvSpPr>
            <p:spPr bwMode="auto">
              <a:xfrm>
                <a:off x="2185" y="3119"/>
                <a:ext cx="1545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7" name="Line 11"/>
              <p:cNvSpPr>
                <a:spLocks noChangeShapeType="1"/>
              </p:cNvSpPr>
              <p:nvPr/>
            </p:nvSpPr>
            <p:spPr bwMode="auto">
              <a:xfrm>
                <a:off x="2351" y="2745"/>
                <a:ext cx="1220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8" name="Line 12"/>
              <p:cNvSpPr>
                <a:spLocks noChangeShapeType="1"/>
              </p:cNvSpPr>
              <p:nvPr/>
            </p:nvSpPr>
            <p:spPr bwMode="auto">
              <a:xfrm>
                <a:off x="2533" y="2396"/>
                <a:ext cx="857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719" name="Line 13"/>
              <p:cNvSpPr>
                <a:spLocks noChangeShapeType="1"/>
              </p:cNvSpPr>
              <p:nvPr/>
            </p:nvSpPr>
            <p:spPr bwMode="auto">
              <a:xfrm>
                <a:off x="2699" y="2034"/>
                <a:ext cx="524" cy="1"/>
              </a:xfrm>
              <a:prstGeom prst="line">
                <a:avLst/>
              </a:prstGeom>
              <a:noFill/>
              <a:ln w="2556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29705" name="Text Box 15"/>
            <p:cNvSpPr txBox="1">
              <a:spLocks noChangeArrowheads="1"/>
            </p:cNvSpPr>
            <p:nvPr/>
          </p:nvSpPr>
          <p:spPr bwMode="auto">
            <a:xfrm>
              <a:off x="1418430" y="4498785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STRATEG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Y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9706" name="Text Box 16"/>
            <p:cNvSpPr txBox="1">
              <a:spLocks noChangeArrowheads="1"/>
            </p:cNvSpPr>
            <p:nvPr/>
          </p:nvSpPr>
          <p:spPr bwMode="auto">
            <a:xfrm>
              <a:off x="667417" y="5139441"/>
              <a:ext cx="3322660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VISION AND OBJECTIVES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9707" name="Text Box 17"/>
            <p:cNvSpPr txBox="1">
              <a:spLocks noChangeArrowheads="1"/>
            </p:cNvSpPr>
            <p:nvPr/>
          </p:nvSpPr>
          <p:spPr bwMode="auto">
            <a:xfrm>
              <a:off x="771725" y="3913839"/>
              <a:ext cx="321835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MANAGEMENT SYSTEM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9708" name="Text Box 18"/>
            <p:cNvSpPr txBox="1">
              <a:spLocks noChangeArrowheads="1"/>
            </p:cNvSpPr>
            <p:nvPr/>
          </p:nvSpPr>
          <p:spPr bwMode="auto">
            <a:xfrm>
              <a:off x="1120680" y="3245329"/>
              <a:ext cx="2457858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PRODUCTION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9709" name="Text Box 19"/>
            <p:cNvSpPr txBox="1">
              <a:spLocks noChangeArrowheads="1"/>
            </p:cNvSpPr>
            <p:nvPr/>
          </p:nvSpPr>
          <p:spPr bwMode="auto">
            <a:xfrm>
              <a:off x="1418430" y="2660383"/>
              <a:ext cx="1849083" cy="3708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en-GB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PRODU</a:t>
              </a: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CTS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sp>
          <p:nvSpPr>
            <p:cNvPr id="29710" name="Text Box 16"/>
            <p:cNvSpPr txBox="1">
              <a:spLocks noChangeArrowheads="1"/>
            </p:cNvSpPr>
            <p:nvPr/>
          </p:nvSpPr>
          <p:spPr bwMode="auto">
            <a:xfrm>
              <a:off x="521387" y="5720466"/>
              <a:ext cx="3624203" cy="371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spcBef>
                  <a:spcPts val="1125"/>
                </a:spcBef>
                <a:buFont typeface="Verdana" pitchFamily="34" charset="0"/>
                <a:buNone/>
              </a:pPr>
              <a:r>
                <a:rPr lang="cs-CZ" altLang="cs-CZ" sz="1800">
                  <a:solidFill>
                    <a:srgbClr val="000000"/>
                  </a:solidFill>
                  <a:latin typeface="Verdana" pitchFamily="34" charset="0"/>
                  <a:cs typeface="Arial" pitchFamily="34" charset="0"/>
                </a:rPr>
                <a:t>STAKEHOLDERS INTERESTS</a:t>
              </a:r>
              <a:endParaRPr lang="en-GB" altLang="cs-CZ" sz="1800">
                <a:solidFill>
                  <a:srgbClr val="000000"/>
                </a:solidFill>
                <a:latin typeface="Verdana" pitchFamily="34" charset="0"/>
                <a:cs typeface="Arial" pitchFamily="34" charset="0"/>
              </a:endParaRPr>
            </a:p>
          </p:txBody>
        </p:sp>
        <p:cxnSp>
          <p:nvCxnSpPr>
            <p:cNvPr id="29711" name="Přímá spojnice 14"/>
            <p:cNvCxnSpPr>
              <a:cxnSpLocks noChangeShapeType="1"/>
            </p:cNvCxnSpPr>
            <p:nvPr/>
          </p:nvCxnSpPr>
          <p:spPr bwMode="auto">
            <a:xfrm>
              <a:off x="285750" y="5660758"/>
              <a:ext cx="413091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9700" name="Text Box 20"/>
          <p:cNvSpPr txBox="1">
            <a:spLocks noChangeArrowheads="1"/>
          </p:cNvSpPr>
          <p:nvPr/>
        </p:nvSpPr>
        <p:spPr bwMode="auto">
          <a:xfrm>
            <a:off x="1476375" y="2085975"/>
            <a:ext cx="4319588" cy="4211638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287" tIns="52144" rIns="104287" bIns="52144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51276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9701" name="Text Box 23"/>
          <p:cNvSpPr txBox="1">
            <a:spLocks noChangeArrowheads="1"/>
          </p:cNvSpPr>
          <p:nvPr/>
        </p:nvSpPr>
        <p:spPr bwMode="auto">
          <a:xfrm>
            <a:off x="3517900" y="3152775"/>
            <a:ext cx="622300" cy="523875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104287" tIns="52144" rIns="104287" bIns="52144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51276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9702" name="Text Box 23"/>
          <p:cNvSpPr txBox="1">
            <a:spLocks noChangeArrowheads="1"/>
          </p:cNvSpPr>
          <p:nvPr/>
        </p:nvSpPr>
        <p:spPr bwMode="auto">
          <a:xfrm>
            <a:off x="3530600" y="5653088"/>
            <a:ext cx="622300" cy="523875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104287" tIns="52144" rIns="104287" bIns="52144">
            <a:spAutoFit/>
          </a:bodyPr>
          <a:lstStyle>
            <a:lvl1pPr defTabSz="512763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512763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512763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 altLang="cs-CZ" sz="2700"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29" name="Text Box 21"/>
          <p:cNvSpPr txBox="1">
            <a:spLocks noChangeArrowheads="1"/>
          </p:cNvSpPr>
          <p:nvPr/>
        </p:nvSpPr>
        <p:spPr bwMode="auto">
          <a:xfrm>
            <a:off x="3017838" y="2209800"/>
            <a:ext cx="1241425" cy="408781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eaVert" lIns="104287" tIns="52144" rIns="104287" bIns="52144">
            <a:spAutoFit/>
          </a:bodyPr>
          <a:lstStyle>
            <a:lvl1pPr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  <a:lvl2pPr marL="847725" indent="-327025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2pPr>
            <a:lvl3pPr marL="1303338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3pPr>
            <a:lvl4pPr marL="1825625" indent="-261938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4pPr>
            <a:lvl5pPr marL="2346325" indent="-260350" defTabSz="512763"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5pPr>
            <a:lvl6pPr marL="28035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6pPr>
            <a:lvl7pPr marL="32607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7pPr>
            <a:lvl8pPr marL="37179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8pPr>
            <a:lvl9pPr marL="4175125" indent="-260350" defTabSz="512763" fontAlgn="base" hangingPunct="0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200">
                <a:solidFill>
                  <a:srgbClr val="000000"/>
                </a:solidFill>
                <a:latin typeface="Arial" charset="0"/>
                <a:cs typeface="Arial" charset="0"/>
              </a:defRPr>
            </a:lvl9pPr>
          </a:lstStyle>
          <a:p>
            <a:pPr hangingPunct="1">
              <a:spcBef>
                <a:spcPct val="50000"/>
              </a:spcBef>
              <a:defRPr/>
            </a:pPr>
            <a:endParaRPr lang="cs-CZ" sz="4000" i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hangingPunct="1">
              <a:spcBef>
                <a:spcPct val="50000"/>
              </a:spcBef>
              <a:defRPr/>
            </a:pPr>
            <a:r>
              <a:rPr lang="cs-CZ" sz="1800" b="1" dirty="0" err="1" smtClean="0">
                <a:solidFill>
                  <a:srgbClr val="0000FF"/>
                </a:solidFill>
                <a:latin typeface="+mn-lt"/>
              </a:rPr>
              <a:t>Aspects</a:t>
            </a:r>
            <a:r>
              <a:rPr lang="cs-CZ" sz="1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cs-CZ" sz="1800" b="1" dirty="0" err="1" smtClean="0">
                <a:solidFill>
                  <a:srgbClr val="0000FF"/>
                </a:solidFill>
                <a:latin typeface="+mn-lt"/>
              </a:rPr>
              <a:t>with</a:t>
            </a:r>
            <a:r>
              <a:rPr lang="cs-CZ" sz="1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cs-CZ" sz="1800" b="1" dirty="0" err="1" smtClean="0">
                <a:solidFill>
                  <a:srgbClr val="0000FF"/>
                </a:solidFill>
                <a:latin typeface="+mn-lt"/>
              </a:rPr>
              <a:t>improvement</a:t>
            </a:r>
            <a:r>
              <a:rPr lang="cs-CZ" sz="1800" b="1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cs-CZ" sz="1800" b="1" dirty="0" err="1" smtClean="0">
                <a:solidFill>
                  <a:srgbClr val="0000FF"/>
                </a:solidFill>
                <a:latin typeface="+mn-lt"/>
              </a:rPr>
              <a:t>potential</a:t>
            </a:r>
            <a:endParaRPr lang="en-GB" sz="1800" b="1" dirty="0" smtClean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Zástupný symbol pro obsah 2"/>
          <p:cNvSpPr>
            <a:spLocks noGrp="1"/>
          </p:cNvSpPr>
          <p:nvPr>
            <p:ph idx="1"/>
          </p:nvPr>
        </p:nvSpPr>
        <p:spPr>
          <a:xfrm>
            <a:off x="492125" y="1547813"/>
            <a:ext cx="8077200" cy="5310187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cs-CZ" altLang="cs-CZ" dirty="0" smtClean="0"/>
              <a:t>STRATEGY</a:t>
            </a:r>
          </a:p>
          <a:p>
            <a:r>
              <a:rPr lang="cs-CZ" altLang="cs-CZ" sz="2400" dirty="0" err="1" smtClean="0"/>
              <a:t>Social</a:t>
            </a:r>
            <a:r>
              <a:rPr lang="cs-CZ" altLang="cs-CZ" sz="2400" dirty="0" smtClean="0"/>
              <a:t> </a:t>
            </a:r>
            <a:r>
              <a:rPr lang="cs-CZ" altLang="cs-CZ" sz="2400" dirty="0" err="1" smtClean="0"/>
              <a:t>Responsibility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external</a:t>
            </a:r>
            <a:r>
              <a:rPr lang="cs-CZ" altLang="cs-CZ" sz="2400" dirty="0" smtClean="0"/>
              <a:t> reporting, </a:t>
            </a:r>
            <a:r>
              <a:rPr lang="en-US" altLang="cs-CZ" sz="2400" dirty="0" smtClean="0"/>
              <a:t>Enterprise Strategy (Business Model, Business Plan)</a:t>
            </a:r>
            <a:endParaRPr lang="cs-CZ" altLang="cs-CZ" sz="2400" dirty="0" smtClean="0"/>
          </a:p>
          <a:p>
            <a:pPr>
              <a:buFontTx/>
              <a:buNone/>
            </a:pPr>
            <a:r>
              <a:rPr lang="cs-CZ" altLang="cs-CZ" dirty="0" smtClean="0"/>
              <a:t>SYSTEMS</a:t>
            </a:r>
          </a:p>
          <a:p>
            <a:r>
              <a:rPr lang="cs-CZ" altLang="cs-CZ" sz="2400" dirty="0" err="1" smtClean="0"/>
              <a:t>Environment</a:t>
            </a:r>
            <a:r>
              <a:rPr lang="cs-CZ" altLang="cs-CZ" sz="2400" dirty="0" smtClean="0"/>
              <a:t> Management </a:t>
            </a:r>
            <a:r>
              <a:rPr lang="cs-CZ" altLang="cs-CZ" sz="2400" dirty="0" err="1" smtClean="0"/>
              <a:t>System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Energy</a:t>
            </a:r>
            <a:r>
              <a:rPr lang="cs-CZ" altLang="cs-CZ" sz="2400" dirty="0" smtClean="0"/>
              <a:t> Management </a:t>
            </a:r>
            <a:r>
              <a:rPr lang="cs-CZ" altLang="cs-CZ" sz="2400" dirty="0" err="1" smtClean="0"/>
              <a:t>System</a:t>
            </a:r>
            <a:r>
              <a:rPr lang="cs-CZ" altLang="cs-CZ" sz="2400" dirty="0" smtClean="0"/>
              <a:t>, </a:t>
            </a:r>
            <a:r>
              <a:rPr lang="cs-CZ" altLang="cs-CZ" sz="2400" dirty="0" err="1" smtClean="0"/>
              <a:t>Integrated</a:t>
            </a:r>
            <a:r>
              <a:rPr lang="cs-CZ" altLang="cs-CZ" sz="2400" dirty="0" smtClean="0"/>
              <a:t> Management </a:t>
            </a:r>
            <a:r>
              <a:rPr lang="cs-CZ" altLang="cs-CZ" sz="2400" dirty="0" err="1" smtClean="0"/>
              <a:t>System</a:t>
            </a:r>
            <a:endParaRPr lang="cs-CZ" altLang="cs-CZ" sz="2400" dirty="0" smtClean="0"/>
          </a:p>
          <a:p>
            <a:pPr>
              <a:buFontTx/>
              <a:buNone/>
            </a:pPr>
            <a:r>
              <a:rPr lang="cs-CZ" altLang="cs-CZ" dirty="0" smtClean="0"/>
              <a:t>PRODUCTION</a:t>
            </a:r>
          </a:p>
          <a:p>
            <a:r>
              <a:rPr lang="en-US" altLang="cs-CZ" sz="2400" dirty="0" smtClean="0"/>
              <a:t>Cleaner Production Assessment, Energy Audit, Environmental Management Accounting, Monitoring and Targeting (as part of Monitoring and Verification), Technology Transfer</a:t>
            </a:r>
            <a:endParaRPr lang="cs-CZ" altLang="cs-CZ" sz="2400" dirty="0" smtClean="0"/>
          </a:p>
          <a:p>
            <a:pPr>
              <a:buFontTx/>
              <a:buNone/>
            </a:pPr>
            <a:r>
              <a:rPr lang="cs-CZ" altLang="cs-CZ" dirty="0" smtClean="0"/>
              <a:t>PRODUCTS</a:t>
            </a:r>
          </a:p>
          <a:p>
            <a:r>
              <a:rPr lang="en-US" altLang="cs-CZ" sz="2400" dirty="0" smtClean="0"/>
              <a:t>Ecodesign, Environmental labeling including Environmental Product Declaration, LCA + </a:t>
            </a:r>
            <a:r>
              <a:rPr lang="en-US" altLang="cs-CZ" sz="2400" dirty="0" err="1" smtClean="0"/>
              <a:t>Footprinting</a:t>
            </a:r>
            <a:r>
              <a:rPr lang="en-US" altLang="cs-CZ" sz="2400" dirty="0" smtClean="0"/>
              <a:t>, Product Service System</a:t>
            </a:r>
            <a:endParaRPr lang="cs-CZ" altLang="cs-CZ" sz="2400" dirty="0" smtClean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49263" y="1214438"/>
            <a:ext cx="8397875" cy="4337050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lnSpc>
                <a:spcPts val="2200"/>
              </a:lnSpc>
              <a:spcBef>
                <a:spcPts val="11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188913" algn="l" rtl="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949325" indent="-188913" algn="l" rtl="0" eaLnBrk="0" fontAlgn="base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328738" indent="-188913" algn="l" rtl="0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097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1669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6241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0813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5385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Times New Roman" pitchFamily="18" charset="0"/>
              <a:buNone/>
              <a:defRPr/>
            </a:pPr>
            <a:r>
              <a:rPr lang="en-GB" sz="2800" b="1" kern="0" dirty="0" smtClean="0">
                <a:solidFill>
                  <a:srgbClr val="003399"/>
                </a:solidFill>
              </a:rPr>
              <a:t>S</a:t>
            </a:r>
            <a:r>
              <a:rPr lang="cs-CZ" sz="2800" b="1" kern="0" dirty="0" smtClean="0">
                <a:solidFill>
                  <a:srgbClr val="003399"/>
                </a:solidFill>
              </a:rPr>
              <a:t>tep 2 – </a:t>
            </a:r>
            <a:r>
              <a:rPr lang="cs-CZ" sz="2800" b="1" kern="0" dirty="0" err="1" smtClean="0">
                <a:solidFill>
                  <a:srgbClr val="003399"/>
                </a:solidFill>
              </a:rPr>
              <a:t>The</a:t>
            </a:r>
            <a:r>
              <a:rPr lang="cs-CZ" sz="2800" b="1" kern="0" dirty="0" smtClean="0">
                <a:solidFill>
                  <a:srgbClr val="003399"/>
                </a:solidFill>
              </a:rPr>
              <a:t> most </a:t>
            </a:r>
            <a:r>
              <a:rPr lang="cs-CZ" sz="2800" b="1" kern="0" dirty="0" err="1" smtClean="0">
                <a:solidFill>
                  <a:srgbClr val="003399"/>
                </a:solidFill>
              </a:rPr>
              <a:t>representative</a:t>
            </a:r>
            <a:r>
              <a:rPr lang="cs-CZ" sz="2800" b="1" kern="0" dirty="0" smtClean="0">
                <a:solidFill>
                  <a:srgbClr val="003399"/>
                </a:solidFill>
              </a:rPr>
              <a:t> </a:t>
            </a:r>
            <a:r>
              <a:rPr lang="cs-CZ" sz="2800" b="1" kern="0" dirty="0" err="1" smtClean="0">
                <a:solidFill>
                  <a:srgbClr val="003399"/>
                </a:solidFill>
              </a:rPr>
              <a:t>applications</a:t>
            </a:r>
            <a:endParaRPr lang="en-GB" sz="3200" b="1" kern="0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523875" y="1956391"/>
            <a:ext cx="8077200" cy="4199860"/>
          </a:xfrm>
        </p:spPr>
        <p:txBody>
          <a:bodyPr/>
          <a:lstStyle/>
          <a:p>
            <a:pPr marL="0" indent="0">
              <a:lnSpc>
                <a:spcPts val="3000"/>
              </a:lnSpc>
              <a:spcBef>
                <a:spcPts val="600"/>
              </a:spcBef>
              <a:buFontTx/>
              <a:buNone/>
              <a:defRPr/>
            </a:pPr>
            <a:r>
              <a:rPr lang="cs-CZ" altLang="cs-CZ" sz="2800" dirty="0" err="1"/>
              <a:t>F</a:t>
            </a:r>
            <a:r>
              <a:rPr lang="cs-CZ" altLang="cs-CZ" sz="2800" dirty="0" err="1" smtClean="0"/>
              <a:t>easibility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plan</a:t>
            </a:r>
            <a:r>
              <a:rPr lang="cs-CZ" altLang="cs-CZ" sz="2800" dirty="0" smtClean="0"/>
              <a:t>:</a:t>
            </a:r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smtClean="0"/>
              <a:t>Basic </a:t>
            </a:r>
            <a:r>
              <a:rPr lang="cs-CZ" altLang="cs-CZ" sz="2800" dirty="0" err="1" smtClean="0"/>
              <a:t>information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purpose</a:t>
            </a:r>
            <a:endParaRPr lang="cs-CZ" altLang="cs-CZ" sz="2800" dirty="0" smtClean="0"/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Benefits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including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quantifiable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effects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their</a:t>
            </a:r>
            <a:r>
              <a:rPr lang="cs-CZ" altLang="cs-CZ" sz="2800" dirty="0" smtClean="0"/>
              <a:t> monitoring</a:t>
            </a:r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Implementation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costs</a:t>
            </a:r>
            <a:endParaRPr lang="cs-CZ" altLang="cs-CZ" sz="2800" dirty="0" smtClean="0"/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Links</a:t>
            </a:r>
            <a:r>
              <a:rPr lang="cs-CZ" altLang="cs-CZ" sz="2800" dirty="0" smtClean="0"/>
              <a:t> to </a:t>
            </a:r>
            <a:r>
              <a:rPr lang="cs-CZ" altLang="cs-CZ" sz="2800" dirty="0" err="1" smtClean="0"/>
              <a:t>other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applications</a:t>
            </a:r>
            <a:endParaRPr lang="cs-CZ" altLang="cs-CZ" sz="2800" dirty="0" smtClean="0"/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Barriers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their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overcoming</a:t>
            </a:r>
            <a:endParaRPr lang="cs-CZ" altLang="cs-CZ" sz="2800" dirty="0" smtClean="0"/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Sources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of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funding</a:t>
            </a:r>
            <a:endParaRPr lang="cs-CZ" altLang="cs-CZ" sz="2800" dirty="0" smtClean="0"/>
          </a:p>
          <a:p>
            <a:pPr>
              <a:lnSpc>
                <a:spcPts val="3000"/>
              </a:lnSpc>
              <a:spcBef>
                <a:spcPts val="600"/>
              </a:spcBef>
              <a:defRPr/>
            </a:pPr>
            <a:r>
              <a:rPr lang="cs-CZ" altLang="cs-CZ" sz="2800" dirty="0" err="1" smtClean="0"/>
              <a:t>Tasks</a:t>
            </a:r>
            <a:r>
              <a:rPr lang="cs-CZ" altLang="cs-CZ" sz="2800" dirty="0" smtClean="0"/>
              <a:t> and </a:t>
            </a:r>
            <a:r>
              <a:rPr lang="cs-CZ" altLang="cs-CZ" sz="2800" dirty="0" err="1" smtClean="0"/>
              <a:t>time</a:t>
            </a:r>
            <a:r>
              <a:rPr lang="cs-CZ" altLang="cs-CZ" sz="2800" dirty="0" smtClean="0"/>
              <a:t> </a:t>
            </a:r>
            <a:r>
              <a:rPr lang="cs-CZ" altLang="cs-CZ" sz="2800" dirty="0" err="1" smtClean="0"/>
              <a:t>schedule</a:t>
            </a:r>
            <a:endParaRPr lang="cs-CZ" altLang="cs-CZ" sz="2800" dirty="0" smtClean="0"/>
          </a:p>
          <a:p>
            <a:pPr>
              <a:defRPr/>
            </a:pPr>
            <a:endParaRPr lang="cs-CZ" altLang="cs-CZ" dirty="0" smtClean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438150" y="1416050"/>
            <a:ext cx="8077200" cy="4337050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lnSpc>
                <a:spcPts val="2200"/>
              </a:lnSpc>
              <a:spcBef>
                <a:spcPts val="11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9913" indent="-188913" algn="l" rtl="0" eaLnBrk="0" fontAlgn="base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949325" indent="-188913" algn="l" rtl="0" eaLnBrk="0" fontAlgn="base" hangingPunct="0">
              <a:lnSpc>
                <a:spcPts val="2000"/>
              </a:lnSpc>
              <a:spcBef>
                <a:spcPts val="1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328738" indent="-188913" algn="l" rtl="0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097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1669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26241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0813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3538538" indent="-190500" algn="l" rtl="0" eaLnBrk="0" fontAlgn="base" hangingPunct="0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Times New Roman" pitchFamily="18" charset="0"/>
              <a:buNone/>
              <a:defRPr/>
            </a:pPr>
            <a:r>
              <a:rPr lang="en-GB" sz="3200" b="1" kern="0" dirty="0" smtClean="0">
                <a:solidFill>
                  <a:srgbClr val="003399"/>
                </a:solidFill>
              </a:rPr>
              <a:t>S</a:t>
            </a:r>
            <a:r>
              <a:rPr lang="cs-CZ" sz="3200" b="1" kern="0" dirty="0" smtClean="0">
                <a:solidFill>
                  <a:srgbClr val="003399"/>
                </a:solidFill>
              </a:rPr>
              <a:t>tep 3 –</a:t>
            </a:r>
            <a:r>
              <a:rPr lang="cs-CZ" sz="3200" b="1" kern="0" dirty="0" err="1" smtClean="0">
                <a:solidFill>
                  <a:srgbClr val="003399"/>
                </a:solidFill>
              </a:rPr>
              <a:t>Action</a:t>
            </a:r>
            <a:r>
              <a:rPr lang="cs-CZ" sz="3200" b="1" kern="0" dirty="0" smtClean="0">
                <a:solidFill>
                  <a:srgbClr val="003399"/>
                </a:solidFill>
              </a:rPr>
              <a:t> </a:t>
            </a:r>
            <a:r>
              <a:rPr lang="cs-CZ" sz="3200" b="1" kern="0" dirty="0" err="1" smtClean="0">
                <a:solidFill>
                  <a:srgbClr val="003399"/>
                </a:solidFill>
              </a:rPr>
              <a:t>Plan</a:t>
            </a:r>
            <a:endParaRPr lang="en-GB" sz="3600" b="1" kern="0" dirty="0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08000" y="1411288"/>
            <a:ext cx="8251825" cy="914400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en-GB" altLang="cs-CZ" sz="4400" smtClean="0">
                <a:solidFill>
                  <a:srgbClr val="003399"/>
                </a:solidFill>
              </a:rPr>
              <a:t>Partners involvement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46088" y="2409825"/>
            <a:ext cx="8535987" cy="3838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80165" tIns="40083" rIns="80165" bIns="40083"/>
          <a:lstStyle/>
          <a:p>
            <a:pPr marL="457200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en-GB" sz="2800" b="1" dirty="0">
                <a:latin typeface="+mn-lt"/>
              </a:rPr>
              <a:t>Responsible partner</a:t>
            </a:r>
            <a:r>
              <a:rPr lang="cs-CZ" sz="2800" b="1" dirty="0">
                <a:latin typeface="+mn-lt"/>
              </a:rPr>
              <a:t> WP3</a:t>
            </a:r>
            <a:r>
              <a:rPr lang="en-GB" sz="2800" b="1" dirty="0">
                <a:latin typeface="+mn-lt"/>
              </a:rPr>
              <a:t>:</a:t>
            </a:r>
            <a:r>
              <a:rPr lang="en-GB" sz="2800" dirty="0">
                <a:latin typeface="+mn-lt"/>
              </a:rPr>
              <a:t> </a:t>
            </a:r>
            <a:endParaRPr lang="cs-CZ" sz="2800" dirty="0">
              <a:latin typeface="+mn-lt"/>
            </a:endParaRPr>
          </a:p>
          <a:p>
            <a:pPr marL="914400" lvl="1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en-GB" sz="2800" dirty="0">
                <a:latin typeface="+mn-lt"/>
              </a:rPr>
              <a:t>ENVIROS</a:t>
            </a:r>
          </a:p>
          <a:p>
            <a:pPr marL="457200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cs-CZ" sz="2800" b="1" dirty="0" err="1">
                <a:latin typeface="+mn-lt"/>
              </a:rPr>
              <a:t>Designing</a:t>
            </a:r>
            <a:r>
              <a:rPr lang="cs-CZ" sz="2800" b="1" dirty="0">
                <a:latin typeface="+mn-lt"/>
              </a:rPr>
              <a:t> EDIT: </a:t>
            </a:r>
          </a:p>
          <a:p>
            <a:pPr marL="914400" lvl="1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latin typeface="+mn-lt"/>
              </a:rPr>
              <a:t>ENVIROS, ENEA, STENUM, UBA</a:t>
            </a:r>
          </a:p>
          <a:p>
            <a:pPr marL="457200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cs-CZ" sz="2800" b="1" dirty="0" err="1">
                <a:latin typeface="+mn-lt"/>
              </a:rPr>
              <a:t>Training</a:t>
            </a:r>
            <a:r>
              <a:rPr lang="cs-CZ" sz="2800" b="1" dirty="0">
                <a:latin typeface="+mn-lt"/>
              </a:rPr>
              <a:t> and pilot </a:t>
            </a:r>
            <a:r>
              <a:rPr lang="cs-CZ" sz="2800" b="1" dirty="0" err="1">
                <a:latin typeface="+mn-lt"/>
              </a:rPr>
              <a:t>implementation</a:t>
            </a:r>
            <a:r>
              <a:rPr lang="cs-CZ" sz="2800" b="1" dirty="0">
                <a:latin typeface="+mn-lt"/>
              </a:rPr>
              <a:t>: </a:t>
            </a:r>
          </a:p>
          <a:p>
            <a:pPr marL="914400" lvl="1" indent="-457200" defTabSz="801654">
              <a:spcAft>
                <a:spcPts val="1249"/>
              </a:spcAft>
              <a:buClr>
                <a:srgbClr val="003399"/>
              </a:buClr>
              <a:buFont typeface="Arial" panose="020B0604020202020204" pitchFamily="34" charset="0"/>
              <a:buChar char="•"/>
              <a:defRPr/>
            </a:pPr>
            <a:r>
              <a:rPr lang="cs-CZ" sz="2800" dirty="0">
                <a:latin typeface="+mn-lt"/>
              </a:rPr>
              <a:t>ENEA, ENVIROS, </a:t>
            </a:r>
            <a:r>
              <a:rPr lang="cs-CZ" sz="2800" dirty="0" err="1">
                <a:latin typeface="+mn-lt"/>
              </a:rPr>
              <a:t>ProAkademia</a:t>
            </a:r>
            <a:r>
              <a:rPr lang="cs-CZ" sz="2800" dirty="0">
                <a:latin typeface="+mn-lt"/>
              </a:rPr>
              <a:t>, STENUM</a:t>
            </a:r>
            <a:endParaRPr lang="en-GB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>
                <a:solidFill>
                  <a:srgbClr val="FF0000"/>
                </a:solidFill>
              </a:rPr>
              <a:t>Goals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cs-CZ" sz="2800" dirty="0" smtClean="0"/>
          </a:p>
          <a:p>
            <a:pPr>
              <a:defRPr/>
            </a:pPr>
            <a:r>
              <a:rPr lang="en-GB" sz="2800" dirty="0" smtClean="0"/>
              <a:t>to </a:t>
            </a:r>
            <a:r>
              <a:rPr lang="en-GB" sz="2800" dirty="0"/>
              <a:t>become acquainted with the draft EDIT tool </a:t>
            </a:r>
            <a:r>
              <a:rPr lang="en-GB" sz="2800" dirty="0" smtClean="0"/>
              <a:t>methodology</a:t>
            </a:r>
            <a:endParaRPr lang="cs-CZ" sz="2800" dirty="0" smtClean="0"/>
          </a:p>
          <a:p>
            <a:pPr>
              <a:defRPr/>
            </a:pPr>
            <a:endParaRPr lang="cs-CZ" sz="2800" dirty="0" smtClean="0"/>
          </a:p>
          <a:p>
            <a:pPr>
              <a:defRPr/>
            </a:pPr>
            <a:r>
              <a:rPr lang="en-GB" sz="2800" dirty="0" smtClean="0"/>
              <a:t>get </a:t>
            </a:r>
            <a:r>
              <a:rPr lang="en-GB" sz="2800" dirty="0"/>
              <a:t>an internal feedback on the methodology and related materials </a:t>
            </a:r>
            <a:endParaRPr lang="cs-CZ" sz="2800" dirty="0" smtClean="0"/>
          </a:p>
          <a:p>
            <a:pPr>
              <a:defRPr/>
            </a:pPr>
            <a:endParaRPr lang="cs-CZ" sz="2800" dirty="0" smtClean="0"/>
          </a:p>
          <a:p>
            <a:pPr>
              <a:defRPr/>
            </a:pPr>
            <a:r>
              <a:rPr lang="en-GB" sz="2800" dirty="0" smtClean="0"/>
              <a:t>test </a:t>
            </a:r>
            <a:r>
              <a:rPr lang="en-GB" sz="2800" dirty="0"/>
              <a:t>first "condensed" version of the EDIT tool </a:t>
            </a:r>
            <a:r>
              <a:rPr lang="en-GB" sz="2800" dirty="0" smtClean="0"/>
              <a:t>training</a:t>
            </a:r>
            <a:endParaRPr lang="cs-CZ" sz="2800" dirty="0" smtClean="0"/>
          </a:p>
          <a:p>
            <a:pPr marL="0" indent="0">
              <a:buFontTx/>
              <a:buNone/>
              <a:defRPr/>
            </a:pPr>
            <a:endParaRPr lang="cs-CZ" sz="2400" dirty="0"/>
          </a:p>
          <a:p>
            <a:pPr marL="0" indent="0">
              <a:buFontTx/>
              <a:buNone/>
              <a:defRPr/>
            </a:pPr>
            <a:endParaRPr lang="cs-CZ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cs-CZ" smtClean="0">
                <a:solidFill>
                  <a:srgbClr val="FF0000"/>
                </a:solidFill>
              </a:rPr>
              <a:t>Planned  outputs</a:t>
            </a:r>
            <a:endParaRPr lang="cs-CZ" altLang="cs-CZ" smtClean="0">
              <a:solidFill>
                <a:srgbClr val="FF0000"/>
              </a:solidFill>
            </a:endParaRP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sz="2400" smtClean="0"/>
          </a:p>
          <a:p>
            <a:r>
              <a:rPr lang="en-GB" altLang="cs-CZ" sz="2400" smtClean="0"/>
              <a:t>Overall feedback for improvement of the EDIT training (both content and methods)</a:t>
            </a:r>
            <a:endParaRPr lang="cs-CZ" altLang="cs-CZ" sz="2400" smtClean="0"/>
          </a:p>
          <a:p>
            <a:endParaRPr lang="cs-CZ" altLang="cs-CZ" sz="2400" smtClean="0"/>
          </a:p>
          <a:p>
            <a:r>
              <a:rPr lang="en-GB" altLang="cs-CZ" sz="2400" smtClean="0"/>
              <a:t>Remarks and suggestions to EDIT methodology and training materials</a:t>
            </a:r>
            <a:endParaRPr lang="cs-CZ" altLang="cs-CZ" sz="2400" smtClean="0"/>
          </a:p>
          <a:p>
            <a:endParaRPr lang="cs-CZ" altLang="cs-CZ" sz="2400" smtClean="0"/>
          </a:p>
          <a:p>
            <a:r>
              <a:rPr lang="en-GB" altLang="cs-CZ" sz="2400" smtClean="0"/>
              <a:t>Suggestions for future training and roles of the core team members</a:t>
            </a:r>
            <a:endParaRPr lang="cs-CZ" altLang="cs-CZ" sz="2400" smtClean="0"/>
          </a:p>
          <a:p>
            <a:endParaRPr lang="cs-CZ" altLang="cs-CZ" sz="2400" smtClean="0"/>
          </a:p>
          <a:p>
            <a:r>
              <a:rPr lang="en-GB" altLang="cs-CZ" sz="2400" smtClean="0"/>
              <a:t>Plan for next steps</a:t>
            </a:r>
            <a:endParaRPr lang="cs-CZ" altLang="cs-CZ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1. Introduction into EDIT Value tool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0" y="2093913"/>
            <a:ext cx="8077200" cy="4078287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cs-CZ" sz="3200" i="1" dirty="0" smtClean="0"/>
          </a:p>
          <a:p>
            <a:pPr marL="0" indent="0">
              <a:buFontTx/>
              <a:buNone/>
              <a:defRPr/>
            </a:pPr>
            <a:r>
              <a:rPr lang="cs-CZ" sz="3200" i="1" dirty="0" smtClean="0"/>
              <a:t>EDIT = </a:t>
            </a:r>
            <a:endParaRPr lang="cs-CZ" sz="3200" i="1" dirty="0"/>
          </a:p>
          <a:p>
            <a:pPr marL="0" indent="0">
              <a:buFontTx/>
              <a:buNone/>
              <a:defRPr/>
            </a:pPr>
            <a:endParaRPr lang="cs-CZ" sz="3200" b="1" i="1" dirty="0" smtClean="0"/>
          </a:p>
          <a:p>
            <a:pPr>
              <a:defRPr/>
            </a:pPr>
            <a:r>
              <a:rPr lang="en-GB" sz="3200" b="1" i="1" dirty="0" smtClean="0"/>
              <a:t>E</a:t>
            </a:r>
            <a:r>
              <a:rPr lang="en-GB" sz="3200" i="1" dirty="0" smtClean="0"/>
              <a:t>co-Innovation </a:t>
            </a:r>
            <a:endParaRPr lang="cs-CZ" sz="3200" i="1" dirty="0" smtClean="0"/>
          </a:p>
          <a:p>
            <a:pPr>
              <a:defRPr/>
            </a:pPr>
            <a:r>
              <a:rPr lang="en-GB" sz="3200" b="1" i="1" dirty="0" smtClean="0"/>
              <a:t>D</a:t>
            </a:r>
            <a:r>
              <a:rPr lang="en-GB" sz="3200" i="1" dirty="0" smtClean="0"/>
              <a:t>iagnosis and </a:t>
            </a:r>
            <a:endParaRPr lang="cs-CZ" sz="3200" i="1" dirty="0" smtClean="0"/>
          </a:p>
          <a:p>
            <a:pPr>
              <a:defRPr/>
            </a:pPr>
            <a:r>
              <a:rPr lang="en-GB" sz="3200" b="1" i="1" dirty="0" smtClean="0"/>
              <a:t>I</a:t>
            </a:r>
            <a:r>
              <a:rPr lang="en-GB" sz="3200" i="1" dirty="0" smtClean="0"/>
              <a:t>mplementation </a:t>
            </a:r>
            <a:endParaRPr lang="cs-CZ" sz="3200" i="1" dirty="0" smtClean="0"/>
          </a:p>
          <a:p>
            <a:pPr>
              <a:defRPr/>
            </a:pPr>
            <a:r>
              <a:rPr lang="en-GB" sz="3200" b="1" i="1" dirty="0" smtClean="0"/>
              <a:t>T</a:t>
            </a:r>
            <a:r>
              <a:rPr lang="en-GB" sz="3200" i="1" dirty="0" smtClean="0"/>
              <a:t>ool </a:t>
            </a:r>
            <a:endParaRPr lang="cs-CZ" sz="3200" i="1" dirty="0" smtClean="0"/>
          </a:p>
          <a:p>
            <a:pPr marL="0" indent="0" algn="r">
              <a:buFontTx/>
              <a:buNone/>
              <a:defRPr/>
            </a:pPr>
            <a:r>
              <a:rPr lang="en-GB" sz="3200" i="1" dirty="0" smtClean="0"/>
              <a:t>for Increase of Enterprise </a:t>
            </a:r>
            <a:r>
              <a:rPr lang="en-GB" sz="3200" b="1" i="1" dirty="0" smtClean="0"/>
              <a:t>Value</a:t>
            </a:r>
            <a:endParaRPr lang="cs-CZ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5589588"/>
            <a:ext cx="6483350" cy="571500"/>
          </a:xfrm>
        </p:spPr>
        <p:txBody>
          <a:bodyPr/>
          <a:lstStyle/>
          <a:p>
            <a:pPr algn="l"/>
            <a:r>
              <a:rPr lang="cs-CZ" altLang="cs-CZ" sz="1800" smtClean="0">
                <a:solidFill>
                  <a:srgbClr val="FF0000"/>
                </a:solidFill>
              </a:rPr>
              <a:t>Management Pyramid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404813" y="1608138"/>
            <a:ext cx="3560762" cy="3732212"/>
            <a:chOff x="576" y="1536"/>
            <a:chExt cx="2243" cy="2352"/>
          </a:xfrm>
        </p:grpSpPr>
        <p:grpSp>
          <p:nvGrpSpPr>
            <p:cNvPr id="9229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9236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37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38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39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40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41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42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9243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9230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9231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9232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9233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9234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9235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9220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9221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9222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9223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9224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9225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9226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9227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9228" name="Text Box 28"/>
          <p:cNvSpPr txBox="1">
            <a:spLocks/>
          </p:cNvSpPr>
          <p:nvPr/>
        </p:nvSpPr>
        <p:spPr bwMode="auto">
          <a:xfrm>
            <a:off x="3965575" y="1609725"/>
            <a:ext cx="4391025" cy="331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200" b="1">
                <a:latin typeface="Arial" pitchFamily="34" charset="0"/>
              </a:rPr>
              <a:t>RESOURCE EFFICIENCY (RE)</a:t>
            </a:r>
            <a:r>
              <a:rPr lang="cs-CZ" altLang="cs-CZ" sz="2200">
                <a:latin typeface="Arial" pitchFamily="34" charset="0"/>
              </a:rPr>
              <a:t> </a:t>
            </a:r>
            <a:r>
              <a:rPr lang="cs-CZ" altLang="cs-CZ" sz="2200" b="1">
                <a:latin typeface="Arial" pitchFamily="34" charset="0"/>
              </a:rPr>
              <a:t>is related to material and energy flows</a:t>
            </a:r>
            <a:r>
              <a:rPr lang="cs-CZ" altLang="cs-CZ" sz="2200">
                <a:latin typeface="Arial" pitchFamily="34" charset="0"/>
              </a:rPr>
              <a:t> at the physical level of a business (processes and products)</a:t>
            </a:r>
          </a:p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200">
              <a:latin typeface="Arial" pitchFamily="34" charset="0"/>
            </a:endParaRPr>
          </a:p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200" b="1">
                <a:latin typeface="Arial" pitchFamily="34" charset="0"/>
              </a:rPr>
              <a:t>RE is influenced by all levels of the management pyramid</a:t>
            </a:r>
          </a:p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200">
                <a:latin typeface="Arial" pitchFamily="34" charset="0"/>
              </a:rPr>
              <a:t> </a:t>
            </a:r>
            <a:endParaRPr lang="cs-CZ" altLang="cs-CZ" sz="2200">
              <a:solidFill>
                <a:srgbClr val="000000"/>
              </a:solidFill>
              <a:latin typeface="Gill Sans"/>
              <a:sym typeface="Gill San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5805488"/>
            <a:ext cx="8820150" cy="571500"/>
          </a:xfrm>
        </p:spPr>
        <p:txBody>
          <a:bodyPr/>
          <a:lstStyle/>
          <a:p>
            <a:r>
              <a:rPr lang="cs-CZ" altLang="cs-CZ" sz="2400" smtClean="0"/>
              <a:t>Management Pyramid and examples of RE instruments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404813" y="1608138"/>
            <a:ext cx="3560762" cy="3732212"/>
            <a:chOff x="576" y="1536"/>
            <a:chExt cx="2243" cy="2352"/>
          </a:xfrm>
        </p:grpSpPr>
        <p:grpSp>
          <p:nvGrpSpPr>
            <p:cNvPr id="10256" name="Group 4"/>
            <p:cNvGrpSpPr>
              <a:grpSpLocks/>
            </p:cNvGrpSpPr>
            <p:nvPr/>
          </p:nvGrpSpPr>
          <p:grpSpPr bwMode="auto">
            <a:xfrm>
              <a:off x="576" y="1536"/>
              <a:ext cx="2243" cy="2352"/>
              <a:chOff x="192" y="67"/>
              <a:chExt cx="257" cy="221"/>
            </a:xfrm>
          </p:grpSpPr>
          <p:sp>
            <p:nvSpPr>
              <p:cNvPr id="10263" name="Line 5"/>
              <p:cNvSpPr>
                <a:spLocks noChangeShapeType="1"/>
              </p:cNvSpPr>
              <p:nvPr/>
            </p:nvSpPr>
            <p:spPr bwMode="auto">
              <a:xfrm flipH="1">
                <a:off x="192" y="67"/>
                <a:ext cx="128" cy="22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4" name="Line 6"/>
              <p:cNvSpPr>
                <a:spLocks noChangeShapeType="1"/>
              </p:cNvSpPr>
              <p:nvPr/>
            </p:nvSpPr>
            <p:spPr bwMode="auto">
              <a:xfrm>
                <a:off x="322" y="69"/>
                <a:ext cx="127" cy="219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5" name="Line 7"/>
              <p:cNvSpPr>
                <a:spLocks noChangeShapeType="1"/>
              </p:cNvSpPr>
              <p:nvPr/>
            </p:nvSpPr>
            <p:spPr bwMode="auto">
              <a:xfrm>
                <a:off x="194" y="287"/>
                <a:ext cx="254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6" name="Line 8"/>
              <p:cNvSpPr>
                <a:spLocks noChangeShapeType="1"/>
              </p:cNvSpPr>
              <p:nvPr/>
            </p:nvSpPr>
            <p:spPr bwMode="auto">
              <a:xfrm>
                <a:off x="211" y="254"/>
                <a:ext cx="219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7" name="Line 9"/>
              <p:cNvSpPr>
                <a:spLocks noChangeShapeType="1"/>
              </p:cNvSpPr>
              <p:nvPr/>
            </p:nvSpPr>
            <p:spPr bwMode="auto">
              <a:xfrm>
                <a:off x="232" y="221"/>
                <a:ext cx="177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8" name="Line 10"/>
              <p:cNvSpPr>
                <a:spLocks noChangeShapeType="1"/>
              </p:cNvSpPr>
              <p:nvPr/>
            </p:nvSpPr>
            <p:spPr bwMode="auto">
              <a:xfrm>
                <a:off x="251" y="186"/>
                <a:ext cx="1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69" name="Line 11"/>
              <p:cNvSpPr>
                <a:spLocks noChangeShapeType="1"/>
              </p:cNvSpPr>
              <p:nvPr/>
            </p:nvSpPr>
            <p:spPr bwMode="auto">
              <a:xfrm>
                <a:off x="272" y="153"/>
                <a:ext cx="9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0270" name="Line 12"/>
              <p:cNvSpPr>
                <a:spLocks noChangeShapeType="1"/>
              </p:cNvSpPr>
              <p:nvPr/>
            </p:nvSpPr>
            <p:spPr bwMode="auto">
              <a:xfrm>
                <a:off x="291" y="119"/>
                <a:ext cx="6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  <p:sp>
          <p:nvSpPr>
            <p:cNvPr id="10257" name="Text Box 13"/>
            <p:cNvSpPr txBox="1">
              <a:spLocks noChangeArrowheads="1"/>
            </p:cNvSpPr>
            <p:nvPr/>
          </p:nvSpPr>
          <p:spPr bwMode="auto">
            <a:xfrm>
              <a:off x="1056" y="3552"/>
              <a:ext cx="1344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 sz="1400" b="1">
                <a:latin typeface="Verdana" pitchFamily="34" charset="0"/>
              </a:endParaRPr>
            </a:p>
          </p:txBody>
        </p:sp>
        <p:sp>
          <p:nvSpPr>
            <p:cNvPr id="10258" name="Text Box 14"/>
            <p:cNvSpPr txBox="1">
              <a:spLocks noChangeArrowheads="1"/>
            </p:cNvSpPr>
            <p:nvPr/>
          </p:nvSpPr>
          <p:spPr bwMode="auto">
            <a:xfrm>
              <a:off x="1200" y="2880"/>
              <a:ext cx="110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0259" name="Text Box 15"/>
            <p:cNvSpPr txBox="1">
              <a:spLocks noChangeArrowheads="1"/>
            </p:cNvSpPr>
            <p:nvPr/>
          </p:nvSpPr>
          <p:spPr bwMode="auto">
            <a:xfrm>
              <a:off x="1248" y="3216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0260" name="Text Box 16"/>
            <p:cNvSpPr txBox="1">
              <a:spLocks noChangeArrowheads="1"/>
            </p:cNvSpPr>
            <p:nvPr/>
          </p:nvSpPr>
          <p:spPr bwMode="auto">
            <a:xfrm>
              <a:off x="1104" y="2544"/>
              <a:ext cx="1296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0261" name="Text Box 17"/>
            <p:cNvSpPr txBox="1">
              <a:spLocks noChangeArrowheads="1"/>
            </p:cNvSpPr>
            <p:nvPr/>
          </p:nvSpPr>
          <p:spPr bwMode="auto">
            <a:xfrm>
              <a:off x="1104" y="2160"/>
              <a:ext cx="124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  <p:sp>
          <p:nvSpPr>
            <p:cNvPr id="10262" name="Text Box 18"/>
            <p:cNvSpPr txBox="1">
              <a:spLocks noChangeArrowheads="1"/>
            </p:cNvSpPr>
            <p:nvPr/>
          </p:nvSpPr>
          <p:spPr bwMode="auto">
            <a:xfrm>
              <a:off x="1200" y="1824"/>
              <a:ext cx="1104" cy="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cs-CZ" altLang="cs-CZ">
                <a:latin typeface="Verdana" pitchFamily="34" charset="0"/>
              </a:endParaRPr>
            </a:p>
          </p:txBody>
        </p:sp>
      </p:grpSp>
      <p:sp>
        <p:nvSpPr>
          <p:cNvPr id="10244" name="Text Box 19"/>
          <p:cNvSpPr txBox="1">
            <a:spLocks noChangeArrowheads="1"/>
          </p:cNvSpPr>
          <p:nvPr/>
        </p:nvSpPr>
        <p:spPr bwMode="auto">
          <a:xfrm>
            <a:off x="1397000" y="2092325"/>
            <a:ext cx="1585913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PRODUCTS</a:t>
            </a:r>
          </a:p>
        </p:txBody>
      </p:sp>
      <p:sp>
        <p:nvSpPr>
          <p:cNvPr id="10245" name="Text Box 20"/>
          <p:cNvSpPr txBox="1">
            <a:spLocks noChangeArrowheads="1"/>
          </p:cNvSpPr>
          <p:nvPr/>
        </p:nvSpPr>
        <p:spPr bwMode="auto">
          <a:xfrm>
            <a:off x="1238250" y="2668588"/>
            <a:ext cx="1736725" cy="39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PROCESSES</a:t>
            </a:r>
          </a:p>
        </p:txBody>
      </p:sp>
      <p:sp>
        <p:nvSpPr>
          <p:cNvPr id="10246" name="Text Box 21"/>
          <p:cNvSpPr txBox="1">
            <a:spLocks noChangeArrowheads="1"/>
          </p:cNvSpPr>
          <p:nvPr/>
        </p:nvSpPr>
        <p:spPr bwMode="auto">
          <a:xfrm>
            <a:off x="615950" y="3243263"/>
            <a:ext cx="30702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MANAGEMENT SYSTEM</a:t>
            </a:r>
          </a:p>
        </p:txBody>
      </p:sp>
      <p:sp>
        <p:nvSpPr>
          <p:cNvPr id="10247" name="Text Box 22"/>
          <p:cNvSpPr txBox="1">
            <a:spLocks noChangeArrowheads="1"/>
          </p:cNvSpPr>
          <p:nvPr/>
        </p:nvSpPr>
        <p:spPr bwMode="auto">
          <a:xfrm>
            <a:off x="1395413" y="3819525"/>
            <a:ext cx="1528762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STRATEGY</a:t>
            </a:r>
          </a:p>
        </p:txBody>
      </p:sp>
      <p:sp>
        <p:nvSpPr>
          <p:cNvPr id="10248" name="Text Box 23"/>
          <p:cNvSpPr txBox="1">
            <a:spLocks noChangeArrowheads="1"/>
          </p:cNvSpPr>
          <p:nvPr/>
        </p:nvSpPr>
        <p:spPr bwMode="auto">
          <a:xfrm>
            <a:off x="895350" y="4395788"/>
            <a:ext cx="2597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VISION AND GOALS</a:t>
            </a:r>
          </a:p>
        </p:txBody>
      </p:sp>
      <p:sp>
        <p:nvSpPr>
          <p:cNvPr id="10249" name="Text Box 24"/>
          <p:cNvSpPr txBox="1">
            <a:spLocks noChangeArrowheads="1"/>
          </p:cNvSpPr>
          <p:nvPr/>
        </p:nvSpPr>
        <p:spPr bwMode="auto">
          <a:xfrm>
            <a:off x="1012825" y="4972050"/>
            <a:ext cx="2209800" cy="39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/>
            <a:r>
              <a:rPr lang="cs-CZ" altLang="cs-CZ" sz="2000">
                <a:solidFill>
                  <a:srgbClr val="4D4D4D"/>
                </a:solidFill>
              </a:rPr>
              <a:t>STAKEHOLDERS</a:t>
            </a:r>
          </a:p>
        </p:txBody>
      </p:sp>
      <p:sp>
        <p:nvSpPr>
          <p:cNvPr id="10250" name="Text Box 25"/>
          <p:cNvSpPr txBox="1">
            <a:spLocks noChangeArrowheads="1"/>
          </p:cNvSpPr>
          <p:nvPr/>
        </p:nvSpPr>
        <p:spPr bwMode="auto">
          <a:xfrm>
            <a:off x="4937125" y="2827338"/>
            <a:ext cx="184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endParaRPr lang="cs-CZ" altLang="cs-CZ" sz="2800">
              <a:latin typeface="Garamond" pitchFamily="18" charset="0"/>
            </a:endParaRPr>
          </a:p>
        </p:txBody>
      </p:sp>
      <p:sp>
        <p:nvSpPr>
          <p:cNvPr id="10251" name="Rectangle 26"/>
          <p:cNvSpPr>
            <a:spLocks noChangeArrowheads="1"/>
          </p:cNvSpPr>
          <p:nvPr/>
        </p:nvSpPr>
        <p:spPr bwMode="auto">
          <a:xfrm>
            <a:off x="3505200" y="2362200"/>
            <a:ext cx="1752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2771775" y="1341438"/>
            <a:ext cx="5784850" cy="681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Ecodesign, Design for Sustainability</a:t>
            </a:r>
          </a:p>
          <a:p>
            <a:pPr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Environmental labelling, Product Service System</a:t>
            </a:r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3419475" y="2133600"/>
            <a:ext cx="5411788" cy="1339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320675" defTabSz="642938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642938" defTabSz="642938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963613" defTabSz="642938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285875" defTabSz="642938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17430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2002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26574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114675" defTabSz="642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  <a:defRPr/>
            </a:pPr>
            <a:r>
              <a:rPr lang="cs-CZ" sz="1800" dirty="0"/>
              <a:t>BAT – </a:t>
            </a:r>
            <a:r>
              <a:rPr lang="en-GB" sz="1800" dirty="0"/>
              <a:t>Best Available </a:t>
            </a:r>
            <a:r>
              <a:rPr lang="en-GB" sz="1800" dirty="0" smtClean="0"/>
              <a:t>Techniques</a:t>
            </a:r>
            <a:endParaRPr lang="en-GB" sz="1800" dirty="0"/>
          </a:p>
          <a:p>
            <a:pPr>
              <a:spcBef>
                <a:spcPct val="20000"/>
              </a:spcBef>
              <a:buClr>
                <a:srgbClr val="FF9900"/>
              </a:buClr>
              <a:defRPr/>
            </a:pPr>
            <a:r>
              <a:rPr lang="en-GB" sz="1800" dirty="0"/>
              <a:t>EMA – Environmental Management Accounting</a:t>
            </a:r>
          </a:p>
          <a:p>
            <a:pPr>
              <a:spcBef>
                <a:spcPct val="20000"/>
              </a:spcBef>
              <a:buClr>
                <a:srgbClr val="FF9900"/>
              </a:buClr>
              <a:defRPr/>
            </a:pPr>
            <a:r>
              <a:rPr lang="en-GB" sz="1800" dirty="0"/>
              <a:t>M</a:t>
            </a:r>
            <a:r>
              <a:rPr lang="en-GB" sz="1050" dirty="0"/>
              <a:t>&amp;</a:t>
            </a:r>
            <a:r>
              <a:rPr lang="en-GB" sz="1800" dirty="0"/>
              <a:t>T – Monitoring and Targeting</a:t>
            </a:r>
          </a:p>
          <a:p>
            <a:pPr>
              <a:spcBef>
                <a:spcPct val="20000"/>
              </a:spcBef>
              <a:buClr>
                <a:srgbClr val="FF9900"/>
              </a:buClr>
              <a:defRPr/>
            </a:pPr>
            <a:r>
              <a:rPr lang="en-GB" sz="1800" dirty="0"/>
              <a:t>CP</a:t>
            </a:r>
            <a:r>
              <a:rPr lang="cs-CZ" sz="1800" dirty="0"/>
              <a:t>A</a:t>
            </a:r>
            <a:r>
              <a:rPr lang="en-GB" sz="1800" dirty="0"/>
              <a:t> – Cleaner Production</a:t>
            </a:r>
            <a:r>
              <a:rPr lang="cs-CZ" sz="1800" dirty="0"/>
              <a:t> </a:t>
            </a:r>
            <a:r>
              <a:rPr lang="cs-CZ" sz="1800" dirty="0" err="1"/>
              <a:t>Assessment</a:t>
            </a:r>
            <a:endParaRPr lang="en-GB" sz="1800" dirty="0"/>
          </a:p>
        </p:txBody>
      </p:sp>
      <p:sp>
        <p:nvSpPr>
          <p:cNvPr id="10254" name="Text Box 29"/>
          <p:cNvSpPr txBox="1">
            <a:spLocks noChangeArrowheads="1"/>
          </p:cNvSpPr>
          <p:nvPr/>
        </p:nvSpPr>
        <p:spPr bwMode="auto">
          <a:xfrm>
            <a:off x="4211638" y="4076700"/>
            <a:ext cx="2892425" cy="1108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Social Responsibility</a:t>
            </a:r>
          </a:p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Voluntary Agreements </a:t>
            </a:r>
          </a:p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External communication</a:t>
            </a:r>
          </a:p>
        </p:txBody>
      </p:sp>
      <p:sp>
        <p:nvSpPr>
          <p:cNvPr id="10255" name="Text Box 30"/>
          <p:cNvSpPr txBox="1">
            <a:spLocks noChangeArrowheads="1"/>
          </p:cNvSpPr>
          <p:nvPr/>
        </p:nvSpPr>
        <p:spPr bwMode="auto">
          <a:xfrm>
            <a:off x="3779838" y="3573463"/>
            <a:ext cx="2160587" cy="377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</a:pPr>
            <a:r>
              <a:rPr lang="cs-CZ" altLang="cs-CZ" sz="2000">
                <a:latin typeface="Arial" pitchFamily="34" charset="0"/>
              </a:rPr>
              <a:t>IMS, EMS, TQM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522288" y="1557338"/>
            <a:ext cx="8077200" cy="503237"/>
          </a:xfrm>
        </p:spPr>
        <p:txBody>
          <a:bodyPr/>
          <a:lstStyle/>
          <a:p>
            <a:r>
              <a:rPr lang="cs-CZ" altLang="cs-CZ" smtClean="0"/>
              <a:t>Problems of existing approaches and diagnosis tools</a:t>
            </a:r>
          </a:p>
        </p:txBody>
      </p:sp>
      <p:grpSp>
        <p:nvGrpSpPr>
          <p:cNvPr id="11267" name="Skupina 19"/>
          <p:cNvGrpSpPr>
            <a:grpSpLocks/>
          </p:cNvGrpSpPr>
          <p:nvPr/>
        </p:nvGrpSpPr>
        <p:grpSpPr bwMode="auto">
          <a:xfrm>
            <a:off x="379413" y="2287588"/>
            <a:ext cx="3560762" cy="3756025"/>
            <a:chOff x="404813" y="1608138"/>
            <a:chExt cx="3560762" cy="3756025"/>
          </a:xfrm>
        </p:grpSpPr>
        <p:grpSp>
          <p:nvGrpSpPr>
            <p:cNvPr id="11269" name="Group 3"/>
            <p:cNvGrpSpPr>
              <a:grpSpLocks/>
            </p:cNvGrpSpPr>
            <p:nvPr/>
          </p:nvGrpSpPr>
          <p:grpSpPr bwMode="auto">
            <a:xfrm>
              <a:off x="404813" y="1608138"/>
              <a:ext cx="3560762" cy="3732212"/>
              <a:chOff x="576" y="1536"/>
              <a:chExt cx="2243" cy="2352"/>
            </a:xfrm>
          </p:grpSpPr>
          <p:grpSp>
            <p:nvGrpSpPr>
              <p:cNvPr id="11276" name="Group 4"/>
              <p:cNvGrpSpPr>
                <a:grpSpLocks/>
              </p:cNvGrpSpPr>
              <p:nvPr/>
            </p:nvGrpSpPr>
            <p:grpSpPr bwMode="auto">
              <a:xfrm>
                <a:off x="576" y="1536"/>
                <a:ext cx="2243" cy="2352"/>
                <a:chOff x="192" y="67"/>
                <a:chExt cx="257" cy="221"/>
              </a:xfrm>
            </p:grpSpPr>
            <p:sp>
              <p:nvSpPr>
                <p:cNvPr id="11283" name="Line 5"/>
                <p:cNvSpPr>
                  <a:spLocks noChangeShapeType="1"/>
                </p:cNvSpPr>
                <p:nvPr/>
              </p:nvSpPr>
              <p:spPr bwMode="auto">
                <a:xfrm flipH="1">
                  <a:off x="192" y="67"/>
                  <a:ext cx="128" cy="22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4" name="Line 6"/>
                <p:cNvSpPr>
                  <a:spLocks noChangeShapeType="1"/>
                </p:cNvSpPr>
                <p:nvPr/>
              </p:nvSpPr>
              <p:spPr bwMode="auto">
                <a:xfrm>
                  <a:off x="322" y="69"/>
                  <a:ext cx="127" cy="219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5" name="Line 7"/>
                <p:cNvSpPr>
                  <a:spLocks noChangeShapeType="1"/>
                </p:cNvSpPr>
                <p:nvPr/>
              </p:nvSpPr>
              <p:spPr bwMode="auto">
                <a:xfrm>
                  <a:off x="194" y="287"/>
                  <a:ext cx="254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6" name="Line 8"/>
                <p:cNvSpPr>
                  <a:spLocks noChangeShapeType="1"/>
                </p:cNvSpPr>
                <p:nvPr/>
              </p:nvSpPr>
              <p:spPr bwMode="auto">
                <a:xfrm>
                  <a:off x="211" y="254"/>
                  <a:ext cx="219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7" name="Line 9"/>
                <p:cNvSpPr>
                  <a:spLocks noChangeShapeType="1"/>
                </p:cNvSpPr>
                <p:nvPr/>
              </p:nvSpPr>
              <p:spPr bwMode="auto">
                <a:xfrm>
                  <a:off x="232" y="221"/>
                  <a:ext cx="177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8" name="Line 10"/>
                <p:cNvSpPr>
                  <a:spLocks noChangeShapeType="1"/>
                </p:cNvSpPr>
                <p:nvPr/>
              </p:nvSpPr>
              <p:spPr bwMode="auto">
                <a:xfrm>
                  <a:off x="251" y="186"/>
                  <a:ext cx="1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89" name="Line 11"/>
                <p:cNvSpPr>
                  <a:spLocks noChangeShapeType="1"/>
                </p:cNvSpPr>
                <p:nvPr/>
              </p:nvSpPr>
              <p:spPr bwMode="auto">
                <a:xfrm>
                  <a:off x="272" y="153"/>
                  <a:ext cx="9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  <p:sp>
              <p:nvSpPr>
                <p:cNvPr id="11290" name="Line 12"/>
                <p:cNvSpPr>
                  <a:spLocks noChangeShapeType="1"/>
                </p:cNvSpPr>
                <p:nvPr/>
              </p:nvSpPr>
              <p:spPr bwMode="auto">
                <a:xfrm>
                  <a:off x="291" y="119"/>
                  <a:ext cx="6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/>
                </a:p>
              </p:txBody>
            </p:sp>
          </p:grpSp>
          <p:sp>
            <p:nvSpPr>
              <p:cNvPr id="11277" name="Text Box 13"/>
              <p:cNvSpPr txBox="1">
                <a:spLocks noChangeArrowheads="1"/>
              </p:cNvSpPr>
              <p:nvPr/>
            </p:nvSpPr>
            <p:spPr bwMode="auto">
              <a:xfrm>
                <a:off x="1056" y="3552"/>
                <a:ext cx="1344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cs-CZ" altLang="cs-CZ" sz="1400" b="1">
                  <a:latin typeface="Verdana" pitchFamily="34" charset="0"/>
                </a:endParaRPr>
              </a:p>
            </p:txBody>
          </p:sp>
          <p:sp>
            <p:nvSpPr>
              <p:cNvPr id="11278" name="Text Box 14"/>
              <p:cNvSpPr txBox="1">
                <a:spLocks noChangeArrowheads="1"/>
              </p:cNvSpPr>
              <p:nvPr/>
            </p:nvSpPr>
            <p:spPr bwMode="auto">
              <a:xfrm>
                <a:off x="1200" y="2880"/>
                <a:ext cx="110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1279" name="Text Box 15"/>
              <p:cNvSpPr txBox="1">
                <a:spLocks noChangeArrowheads="1"/>
              </p:cNvSpPr>
              <p:nvPr/>
            </p:nvSpPr>
            <p:spPr bwMode="auto">
              <a:xfrm>
                <a:off x="1248" y="3216"/>
                <a:ext cx="100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1280" name="Text Box 16"/>
              <p:cNvSpPr txBox="1">
                <a:spLocks noChangeArrowheads="1"/>
              </p:cNvSpPr>
              <p:nvPr/>
            </p:nvSpPr>
            <p:spPr bwMode="auto">
              <a:xfrm>
                <a:off x="1104" y="2544"/>
                <a:ext cx="1296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1281" name="Text Box 17"/>
              <p:cNvSpPr txBox="1">
                <a:spLocks noChangeArrowheads="1"/>
              </p:cNvSpPr>
              <p:nvPr/>
            </p:nvSpPr>
            <p:spPr bwMode="auto">
              <a:xfrm>
                <a:off x="1104" y="2160"/>
                <a:ext cx="124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  <p:sp>
            <p:nvSpPr>
              <p:cNvPr id="11282" name="Text Box 18"/>
              <p:cNvSpPr txBox="1">
                <a:spLocks noChangeArrowheads="1"/>
              </p:cNvSpPr>
              <p:nvPr/>
            </p:nvSpPr>
            <p:spPr bwMode="auto">
              <a:xfrm>
                <a:off x="1200" y="1824"/>
                <a:ext cx="1104" cy="2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1435" tIns="45718" rIns="91435" bIns="45718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endParaRPr lang="cs-CZ" altLang="cs-CZ">
                  <a:latin typeface="Verdana" pitchFamily="34" charset="0"/>
                </a:endParaRPr>
              </a:p>
            </p:txBody>
          </p:sp>
        </p:grpSp>
        <p:sp>
          <p:nvSpPr>
            <p:cNvPr id="11270" name="Text Box 19"/>
            <p:cNvSpPr txBox="1">
              <a:spLocks noChangeArrowheads="1"/>
            </p:cNvSpPr>
            <p:nvPr/>
          </p:nvSpPr>
          <p:spPr bwMode="auto">
            <a:xfrm>
              <a:off x="1397000" y="2092325"/>
              <a:ext cx="1585913" cy="390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PRODUCTS</a:t>
              </a:r>
            </a:p>
          </p:txBody>
        </p:sp>
        <p:sp>
          <p:nvSpPr>
            <p:cNvPr id="11271" name="Text Box 20"/>
            <p:cNvSpPr txBox="1">
              <a:spLocks noChangeArrowheads="1"/>
            </p:cNvSpPr>
            <p:nvPr/>
          </p:nvSpPr>
          <p:spPr bwMode="auto">
            <a:xfrm>
              <a:off x="1238250" y="2668588"/>
              <a:ext cx="1736725" cy="392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PROCESSES</a:t>
              </a:r>
            </a:p>
          </p:txBody>
        </p:sp>
        <p:sp>
          <p:nvSpPr>
            <p:cNvPr id="11272" name="Text Box 21"/>
            <p:cNvSpPr txBox="1">
              <a:spLocks noChangeArrowheads="1"/>
            </p:cNvSpPr>
            <p:nvPr/>
          </p:nvSpPr>
          <p:spPr bwMode="auto">
            <a:xfrm>
              <a:off x="615950" y="3243263"/>
              <a:ext cx="3070225" cy="390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MANAGEMENT SYSTEM</a:t>
              </a:r>
            </a:p>
          </p:txBody>
        </p:sp>
        <p:sp>
          <p:nvSpPr>
            <p:cNvPr id="11273" name="Text Box 22"/>
            <p:cNvSpPr txBox="1">
              <a:spLocks noChangeArrowheads="1"/>
            </p:cNvSpPr>
            <p:nvPr/>
          </p:nvSpPr>
          <p:spPr bwMode="auto">
            <a:xfrm>
              <a:off x="1395413" y="3819525"/>
              <a:ext cx="1528762" cy="392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STRATEGY</a:t>
              </a:r>
            </a:p>
          </p:txBody>
        </p:sp>
        <p:sp>
          <p:nvSpPr>
            <p:cNvPr id="11274" name="Text Box 23"/>
            <p:cNvSpPr txBox="1">
              <a:spLocks noChangeArrowheads="1"/>
            </p:cNvSpPr>
            <p:nvPr/>
          </p:nvSpPr>
          <p:spPr bwMode="auto">
            <a:xfrm>
              <a:off x="895350" y="4395788"/>
              <a:ext cx="25971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VISION AND GOALS</a:t>
              </a:r>
            </a:p>
          </p:txBody>
        </p:sp>
        <p:sp>
          <p:nvSpPr>
            <p:cNvPr id="11275" name="Text Box 24"/>
            <p:cNvSpPr txBox="1">
              <a:spLocks noChangeArrowheads="1"/>
            </p:cNvSpPr>
            <p:nvPr/>
          </p:nvSpPr>
          <p:spPr bwMode="auto">
            <a:xfrm>
              <a:off x="1012825" y="4972050"/>
              <a:ext cx="2209800" cy="392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35" tIns="45718" rIns="91435" bIns="45718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cs-CZ" altLang="cs-CZ" sz="2000">
                  <a:solidFill>
                    <a:srgbClr val="4D4D4D"/>
                  </a:solidFill>
                </a:rPr>
                <a:t>STAKEHOLDERS</a:t>
              </a:r>
            </a:p>
          </p:txBody>
        </p:sp>
      </p:grpSp>
      <p:sp>
        <p:nvSpPr>
          <p:cNvPr id="11268" name="Text Box 28"/>
          <p:cNvSpPr txBox="1">
            <a:spLocks/>
          </p:cNvSpPr>
          <p:nvPr/>
        </p:nvSpPr>
        <p:spPr bwMode="auto">
          <a:xfrm>
            <a:off x="3925888" y="2655888"/>
            <a:ext cx="4984750" cy="298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 r:embed="rId2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4291" tIns="32146" rIns="64291" bIns="32146">
            <a:spAutoFit/>
          </a:bodyPr>
          <a:lstStyle>
            <a:lvl1pPr marL="342900" indent="-3429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 defTabSz="642938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 defTabSz="642938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defTabSz="6429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>
              <a:spcBef>
                <a:spcPct val="20000"/>
              </a:spcBef>
              <a:buClr>
                <a:srgbClr val="FF9900"/>
              </a:buClr>
              <a:buFont typeface="Arial" pitchFamily="34" charset="0"/>
              <a:buChar char="•"/>
            </a:pPr>
            <a:r>
              <a:rPr lang="cs-CZ" altLang="cs-CZ" sz="2800" b="1">
                <a:latin typeface="Arial" pitchFamily="34" charset="0"/>
              </a:rPr>
              <a:t>Tool driven</a:t>
            </a:r>
            <a:r>
              <a:rPr lang="cs-CZ" altLang="cs-CZ" sz="2800">
                <a:latin typeface="Arial" pitchFamily="34" charset="0"/>
              </a:rPr>
              <a:t> (either specific tool or an „ideal enterprise“)</a:t>
            </a:r>
          </a:p>
          <a:p>
            <a:pPr>
              <a:spcBef>
                <a:spcPct val="20000"/>
              </a:spcBef>
              <a:buClr>
                <a:srgbClr val="FF9900"/>
              </a:buClr>
              <a:buFont typeface="Arial" pitchFamily="34" charset="0"/>
              <a:buChar char="•"/>
            </a:pPr>
            <a:endParaRPr lang="cs-CZ" altLang="cs-CZ" sz="1600">
              <a:latin typeface="Arial" pitchFamily="34" charset="0"/>
            </a:endParaRPr>
          </a:p>
          <a:p>
            <a:pPr>
              <a:spcBef>
                <a:spcPct val="20000"/>
              </a:spcBef>
              <a:buClr>
                <a:srgbClr val="FF9900"/>
              </a:buClr>
              <a:buFont typeface="Arial" pitchFamily="34" charset="0"/>
              <a:buChar char="•"/>
            </a:pPr>
            <a:r>
              <a:rPr lang="cs-CZ" altLang="cs-CZ" sz="2800" b="1">
                <a:latin typeface="Arial" pitchFamily="34" charset="0"/>
              </a:rPr>
              <a:t>Selective</a:t>
            </a:r>
            <a:r>
              <a:rPr lang="cs-CZ" altLang="cs-CZ" sz="2800">
                <a:latin typeface="Arial" pitchFamily="34" charset="0"/>
              </a:rPr>
              <a:t> (only some levels of a business are adressed)</a:t>
            </a:r>
          </a:p>
          <a:p>
            <a:pPr>
              <a:spcBef>
                <a:spcPct val="20000"/>
              </a:spcBef>
              <a:buClr>
                <a:srgbClr val="FF9900"/>
              </a:buClr>
              <a:buFont typeface="Arial" pitchFamily="34" charset="0"/>
              <a:buChar char="•"/>
            </a:pPr>
            <a:endParaRPr lang="cs-CZ" altLang="cs-CZ" sz="1600">
              <a:latin typeface="Arial" pitchFamily="34" charset="0"/>
            </a:endParaRPr>
          </a:p>
          <a:p>
            <a:pPr>
              <a:spcBef>
                <a:spcPct val="20000"/>
              </a:spcBef>
              <a:buClr>
                <a:srgbClr val="FF9900"/>
              </a:buClr>
              <a:buFont typeface="Arial" pitchFamily="34" charset="0"/>
              <a:buChar char="•"/>
            </a:pPr>
            <a:r>
              <a:rPr lang="cs-CZ" altLang="cs-CZ" sz="2800" b="1">
                <a:latin typeface="Arial" pitchFamily="34" charset="0"/>
              </a:rPr>
              <a:t>Qualitative</a:t>
            </a:r>
            <a:r>
              <a:rPr lang="cs-CZ" altLang="cs-CZ" sz="2200">
                <a:latin typeface="Arial" pitchFamily="34" charset="0"/>
              </a:rPr>
              <a:t> </a:t>
            </a:r>
            <a:endParaRPr lang="cs-CZ" altLang="cs-CZ" sz="2200">
              <a:solidFill>
                <a:srgbClr val="000000"/>
              </a:solidFill>
              <a:latin typeface="Gill Sans"/>
              <a:sym typeface="Gill San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NVIROS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00"/>
      </a:accent1>
      <a:accent2>
        <a:srgbClr val="0083D7"/>
      </a:accent2>
      <a:accent3>
        <a:srgbClr val="FFFFFF"/>
      </a:accent3>
      <a:accent4>
        <a:srgbClr val="000000"/>
      </a:accent4>
      <a:accent5>
        <a:srgbClr val="FFFFAA"/>
      </a:accent5>
      <a:accent6>
        <a:srgbClr val="0076C3"/>
      </a:accent6>
      <a:hlink>
        <a:srgbClr val="FF0000"/>
      </a:hlink>
      <a:folHlink>
        <a:srgbClr val="00B400"/>
      </a:folHlink>
    </a:clrScheme>
    <a:fontScheme name="PRESENTATION ENVIR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PRESENTATION ENVIR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ENVIR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ENVIR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ENVIR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ENVIR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ENVIR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ENVIR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983</Words>
  <Application>Microsoft Office PowerPoint</Application>
  <PresentationFormat>Bildschirmpräsentation (4:3)</PresentationFormat>
  <Paragraphs>332</Paragraphs>
  <Slides>29</Slides>
  <Notes>7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0" baseType="lpstr">
      <vt:lpstr>PRESENTATION ENVIROS</vt:lpstr>
      <vt:lpstr>Folie 1</vt:lpstr>
      <vt:lpstr>PRESOURCE – Work Package 3  EDIT   VALUE   TOOL INTERNAL TRAINING Graz 4/11/13</vt:lpstr>
      <vt:lpstr>Partners involvement</vt:lpstr>
      <vt:lpstr>Goals</vt:lpstr>
      <vt:lpstr>Planned  outputs</vt:lpstr>
      <vt:lpstr>1. Introduction into EDIT Value tool</vt:lpstr>
      <vt:lpstr>Management Pyramid</vt:lpstr>
      <vt:lpstr>Management Pyramid and examples of RE instruments</vt:lpstr>
      <vt:lpstr>Problems of existing approaches and diagnosis tools</vt:lpstr>
      <vt:lpstr>Challenge </vt:lpstr>
      <vt:lpstr>  Three basic steps:  1) Potentials - identification of areas with potential for improvement  2) Applications - Allocation of possisble applications (instruments) for intervention / improvement  3) Action Plan - Feasibility of applications (instruments) and innovations identified (cost benefit analysis, possible sources of funding)     </vt:lpstr>
      <vt:lpstr> Vertical link within the management pyramid </vt:lpstr>
      <vt:lpstr>Step No. 1: Identifying potentials</vt:lpstr>
      <vt:lpstr>Step No. 1: Determination of Areas for Improvement</vt:lpstr>
      <vt:lpstr>Step No. 2: Allocation of Applications</vt:lpstr>
      <vt:lpstr>Step No. 3: Action Plan</vt:lpstr>
      <vt:lpstr>3. Going through the methodology   on a   case study</vt:lpstr>
      <vt:lpstr>Step 1 – Potentials</vt:lpstr>
      <vt:lpstr>Folie 19</vt:lpstr>
      <vt:lpstr>Management of material and energy flows within production process</vt:lpstr>
      <vt:lpstr>Indication of potentials within the fife cycle</vt:lpstr>
      <vt:lpstr>Folie 22</vt:lpstr>
      <vt:lpstr>Folie 23</vt:lpstr>
      <vt:lpstr>Identification of potentials</vt:lpstr>
      <vt:lpstr>Folie 25</vt:lpstr>
      <vt:lpstr>Evaluation of all potential aspects within 1.4</vt:lpstr>
      <vt:lpstr>Output of step 1: Determination of areas with possible potential for improvement</vt:lpstr>
      <vt:lpstr>Folie 28</vt:lpstr>
      <vt:lpstr>Folie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jpejter</dc:creator>
  <cp:lastModifiedBy>Johannes Fresner</cp:lastModifiedBy>
  <cp:revision>182</cp:revision>
  <cp:lastPrinted>2012-06-27T12:55:15Z</cp:lastPrinted>
  <dcterms:created xsi:type="dcterms:W3CDTF">2005-08-29T08:56:55Z</dcterms:created>
  <dcterms:modified xsi:type="dcterms:W3CDTF">2013-11-04T15:01:35Z</dcterms:modified>
</cp:coreProperties>
</file>